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18"/>
  </p:handoutMasterIdLst>
  <p:sldIdLst>
    <p:sldId id="257" r:id="rId2"/>
    <p:sldId id="258" r:id="rId3"/>
    <p:sldId id="265" r:id="rId4"/>
    <p:sldId id="259" r:id="rId5"/>
    <p:sldId id="260" r:id="rId6"/>
    <p:sldId id="264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3" r:id="rId17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88" d="100"/>
          <a:sy n="88" d="100"/>
        </p:scale>
        <p:origin x="4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76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1075" y="0"/>
            <a:ext cx="301376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1376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1075" y="8843645"/>
            <a:ext cx="301376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55D14F-247B-4CB2-869E-FC79CEE8E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2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B0DED-18DF-4415-9FCA-2E25EF989A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C27-5D2F-4E64-9222-08093248F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46D-EC2E-4708-A8D2-E9ACFA3A2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9605-EED4-4215-AB05-0E3BF6CA98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45FF-A7F4-49C9-973F-E99738802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A71C-76D7-4E05-8B51-3A6E88A6E6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359D6-5E93-4C23-86B2-C9F6A247D7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A659-8BC2-42A7-8DBC-7169C1660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87566-EC1E-4B6F-ACF8-C424B44442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46B6C-5741-45A1-8971-3B9B8F4F5F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12D5-78EF-4D9A-A8CC-88E5C3347B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4484CEA-CAAC-4544-A0B0-498ADDB6C6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895600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You, Your Computer, &amp; The Law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1" b="99692" l="5231" r="96308">
                        <a14:backgroundMark x1="80000" y1="90769" x2="80000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0"/>
            <a:ext cx="30956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You just recorded yourself singing a song you wrote and now are going to post it on YouTube.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00B050"/>
                </a:solidFill>
              </a:rPr>
              <a:t>Legal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You just recorded yourself singing a the popular song Royals by </a:t>
            </a:r>
            <a:r>
              <a:rPr lang="en-US" smtClean="0"/>
              <a:t>Lorde </a:t>
            </a:r>
            <a:r>
              <a:rPr lang="en-US" dirty="0" smtClean="0"/>
              <a:t>and now are going to post it on YouTube.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Illegal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You borrow a movie from a friend to make a copy of it to put on your </a:t>
            </a:r>
            <a:r>
              <a:rPr lang="en-US" dirty="0" err="1" smtClean="0"/>
              <a:t>iPad</a:t>
            </a:r>
            <a:r>
              <a:rPr lang="en-US" dirty="0" smtClean="0"/>
              <a:t> for vacation.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Illegal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/>
              <a:t>You </a:t>
            </a:r>
            <a:r>
              <a:rPr lang="en-US" dirty="0" smtClean="0"/>
              <a:t>purchase a </a:t>
            </a:r>
            <a:r>
              <a:rPr lang="en-US" dirty="0"/>
              <a:t>movie from </a:t>
            </a:r>
            <a:r>
              <a:rPr lang="en-US" dirty="0" smtClean="0"/>
              <a:t>Best Buy and then you </a:t>
            </a:r>
            <a:r>
              <a:rPr lang="en-US" dirty="0"/>
              <a:t>make a copy of it to put on your </a:t>
            </a:r>
            <a:r>
              <a:rPr lang="en-US" dirty="0" err="1"/>
              <a:t>iPad</a:t>
            </a:r>
            <a:r>
              <a:rPr lang="en-US" dirty="0"/>
              <a:t> for vacation.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00B050"/>
                </a:solidFill>
              </a:rPr>
              <a:t>Legal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752600"/>
          </a:xfrm>
        </p:spPr>
        <p:txBody>
          <a:bodyPr>
            <a:normAutofit/>
          </a:bodyPr>
          <a:lstStyle/>
          <a:p>
            <a:r>
              <a:rPr lang="en-US" dirty="0"/>
              <a:t>You </a:t>
            </a:r>
            <a:r>
              <a:rPr lang="en-US" dirty="0" smtClean="0"/>
              <a:t>download a piece of Public Domain Software and you then sell copies of it for $10.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00B050"/>
                </a:solidFill>
              </a:rPr>
              <a:t>Legal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/>
              <a:t>You download a piece of </a:t>
            </a:r>
            <a:r>
              <a:rPr lang="en-US" dirty="0" smtClean="0"/>
              <a:t>Freeware </a:t>
            </a:r>
            <a:r>
              <a:rPr lang="en-US" dirty="0"/>
              <a:t>and you then sell copies of it for $10.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Illegal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543800" cy="762000"/>
          </a:xfrm>
        </p:spPr>
        <p:txBody>
          <a:bodyPr/>
          <a:lstStyle/>
          <a:p>
            <a:r>
              <a:rPr lang="en-US"/>
              <a:t>Penalties – Federal Crime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4724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Verdana" pitchFamily="34" charset="0"/>
              </a:rPr>
              <a:t>Individuals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Verdana" pitchFamily="34" charset="0"/>
              </a:rPr>
              <a:t>Up </a:t>
            </a:r>
            <a:r>
              <a:rPr lang="en-US" dirty="0">
                <a:latin typeface="Verdana" pitchFamily="34" charset="0"/>
              </a:rPr>
              <a:t>to 5 years in Prison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Verdana" pitchFamily="34" charset="0"/>
              </a:rPr>
              <a:t>$750 to $150,000 fines per downloaded </a:t>
            </a:r>
            <a:r>
              <a:rPr lang="en-US" dirty="0" smtClean="0">
                <a:latin typeface="Verdana" pitchFamily="34" charset="0"/>
              </a:rPr>
              <a:t>song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762" r="97905">
                        <a14:foregroundMark x1="22476" y1="70469" x2="22476" y2="70469"/>
                        <a14:foregroundMark x1="29143" y1="68594" x2="29143" y2="68594"/>
                        <a14:foregroundMark x1="46667" y1="64531" x2="46667" y2="64531"/>
                        <a14:foregroundMark x1="28571" y1="54688" x2="28571" y2="54688"/>
                        <a14:foregroundMark x1="32571" y1="54063" x2="32571" y2="54063"/>
                        <a14:foregroundMark x1="38476" y1="53594" x2="38476" y2="53594"/>
                        <a14:foregroundMark x1="51238" y1="53125" x2="51238" y2="53125"/>
                        <a14:foregroundMark x1="60381" y1="53125" x2="60381" y2="53125"/>
                        <a14:foregroundMark x1="62857" y1="54063" x2="62857" y2="54063"/>
                        <a14:foregroundMark x1="65714" y1="53125" x2="65714" y2="53125"/>
                        <a14:foregroundMark x1="73524" y1="52812" x2="73524" y2="52812"/>
                        <a14:foregroundMark x1="46667" y1="68594" x2="46667" y2="68594"/>
                        <a14:foregroundMark x1="28190" y1="80781" x2="28190" y2="80781"/>
                        <a14:foregroundMark x1="30286" y1="80469" x2="30286" y2="80469"/>
                        <a14:foregroundMark x1="35048" y1="83125" x2="35048" y2="83125"/>
                        <a14:foregroundMark x1="37333" y1="82344" x2="37333" y2="82344"/>
                        <a14:foregroundMark x1="45524" y1="81875" x2="45524" y2="81875"/>
                        <a14:foregroundMark x1="47048" y1="84063" x2="47048" y2="84063"/>
                        <a14:foregroundMark x1="57714" y1="82031" x2="57714" y2="82031"/>
                        <a14:foregroundMark x1="68571" y1="83906" x2="68571" y2="83906"/>
                        <a14:foregroundMark x1="73333" y1="82656" x2="73333" y2="82656"/>
                        <a14:foregroundMark x1="16190" y1="53594" x2="16190" y2="53594"/>
                        <a14:foregroundMark x1="15810" y1="55937" x2="15810" y2="55937"/>
                        <a14:foregroundMark x1="15810" y1="58594" x2="15810" y2="58594"/>
                        <a14:foregroundMark x1="15810" y1="62187" x2="15810" y2="62187"/>
                        <a14:foregroundMark x1="24381" y1="49688" x2="24381" y2="4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35831"/>
            <a:ext cx="4159250" cy="506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Copyrights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63738"/>
            <a:ext cx="8153400" cy="4894262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Verdana" pitchFamily="34" charset="0"/>
              </a:rPr>
              <a:t>Copyright Laws</a:t>
            </a:r>
          </a:p>
          <a:p>
            <a:pPr lvl="1"/>
            <a:r>
              <a:rPr lang="en-US" b="1" dirty="0"/>
              <a:t>Protects people that created content (musicians, writers, painters, software creators, etc…)</a:t>
            </a:r>
          </a:p>
          <a:p>
            <a:pPr lvl="1"/>
            <a:r>
              <a:rPr lang="en-US" b="1" dirty="0"/>
              <a:t>Have been around for a long time</a:t>
            </a:r>
          </a:p>
          <a:p>
            <a:r>
              <a:rPr lang="en-US" b="1" dirty="0">
                <a:solidFill>
                  <a:srgbClr val="FFFF00"/>
                </a:solidFill>
                <a:latin typeface="Verdana" pitchFamily="34" charset="0"/>
              </a:rPr>
              <a:t>Digital Millennium Copyright Act</a:t>
            </a:r>
            <a:r>
              <a:rPr lang="en-US" sz="2800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lvl="1"/>
            <a:r>
              <a:rPr lang="en-US" b="1" dirty="0"/>
              <a:t>Adjusted copyright laws to specifically address how technology impacts copyrighted material</a:t>
            </a:r>
          </a:p>
          <a:p>
            <a:pPr lvl="1"/>
            <a:r>
              <a:rPr lang="en-US" b="1" dirty="0"/>
              <a:t>States when you can and cannot legally copy information using computers</a:t>
            </a:r>
          </a:p>
          <a:p>
            <a:pPr lvl="1"/>
            <a:endParaRPr lang="en-US" b="1" dirty="0"/>
          </a:p>
        </p:txBody>
      </p:sp>
      <p:pic>
        <p:nvPicPr>
          <p:cNvPr id="4100" name="Picture 4" descr="C:\Documents and Settings\ACicora\Application Data\Microsoft\Media Catalog\Downloaded Clips\clad\j0433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676400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4200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o Much Copyright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38200"/>
            <a:ext cx="8686800" cy="4870450"/>
          </a:xfrm>
        </p:spPr>
      </p:pic>
    </p:spTree>
    <p:extLst>
      <p:ext uri="{BB962C8B-B14F-4D97-AF65-F5344CB8AC3E}">
        <p14:creationId xmlns:p14="http://schemas.microsoft.com/office/powerpoint/2010/main" val="156951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0000"/>
    </mc:Choice>
    <mc:Fallback>
      <p:transition spd="slow" advClick="0" advTm="54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License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/>
              <a:t>A legal contract that defines the ways you may use a computer program.</a:t>
            </a:r>
          </a:p>
          <a:p>
            <a:pPr lvl="1"/>
            <a:r>
              <a:rPr lang="en-US" sz="3200"/>
              <a:t>Includes: buying, selling, copying, &amp; renting.</a:t>
            </a:r>
          </a:p>
          <a:p>
            <a:pPr lvl="1"/>
            <a:r>
              <a:rPr lang="en-US" sz="3200"/>
              <a:t>Each piece of software comes with its own specialized license but many of the basics are the same</a:t>
            </a:r>
          </a:p>
          <a:p>
            <a:pPr lvl="1"/>
            <a:r>
              <a:rPr lang="en-US" sz="3200"/>
              <a:t>The “I Agree” statement that you click on when installing new software.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7469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320"/>
    </mc:Choice>
    <mc:Fallback>
      <p:transition spd="slow" advClick="0" advTm="273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Software Licenses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Traditional </a:t>
            </a:r>
            <a:r>
              <a:rPr lang="en-US" b="1" dirty="0" smtClean="0">
                <a:solidFill>
                  <a:srgbClr val="FFFF00"/>
                </a:solidFill>
              </a:rPr>
              <a:t>License </a:t>
            </a:r>
            <a:r>
              <a:rPr lang="en-US" dirty="0"/>
              <a:t>– limited to 1 copy on 1 computer, cannot copy, sell, or alter </a:t>
            </a:r>
            <a:r>
              <a:rPr lang="en-US" dirty="0" smtClean="0"/>
              <a:t>program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Windows, Video Games, Anti-Virus Software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Shareware</a:t>
            </a:r>
            <a:r>
              <a:rPr lang="en-US" dirty="0"/>
              <a:t> - “try before you buy” policy. </a:t>
            </a:r>
            <a:r>
              <a:rPr lang="en-US" dirty="0" smtClean="0"/>
              <a:t>30 Days of use before it becomes inactive or starts bugging you to purchase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Adobe Acrobat Professional, </a:t>
            </a:r>
            <a:r>
              <a:rPr lang="en-US" dirty="0" err="1" smtClean="0"/>
              <a:t>Winzip</a:t>
            </a:r>
            <a:r>
              <a:rPr lang="en-US" dirty="0" smtClean="0"/>
              <a:t>, Easy Movie Splitter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Freeware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– Created and owned by someone who is giving it to you for free</a:t>
            </a:r>
            <a:r>
              <a:rPr lang="en-US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Chrome, Firefox, Picasa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Public </a:t>
            </a:r>
            <a:r>
              <a:rPr lang="en-US" b="1" dirty="0">
                <a:solidFill>
                  <a:srgbClr val="FFFF00"/>
                </a:solidFill>
              </a:rPr>
              <a:t>Domain Software</a:t>
            </a:r>
            <a:r>
              <a:rPr lang="en-US" dirty="0"/>
              <a:t> - owned by the public. Freely copied, distributed, and resold</a:t>
            </a:r>
            <a:r>
              <a:rPr lang="en-US" dirty="0" smtClean="0"/>
              <a:t>.</a:t>
            </a:r>
            <a:r>
              <a:rPr lang="en-US" dirty="0"/>
              <a:t>	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Weblab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100"/>
    </mc:Choice>
    <mc:Fallback>
      <p:transition spd="slow" advClick="0" advTm="601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Software Pirates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8763000" cy="4114800"/>
          </a:xfrm>
        </p:spPr>
        <p:txBody>
          <a:bodyPr/>
          <a:lstStyle/>
          <a:p>
            <a:r>
              <a:rPr lang="en-US"/>
              <a:t>People who illegally copy, distribute, or modify software.</a:t>
            </a:r>
          </a:p>
          <a:p>
            <a:pPr lvl="1"/>
            <a:r>
              <a:rPr lang="en-US"/>
              <a:t>Profit or nonprofit</a:t>
            </a:r>
          </a:p>
          <a:p>
            <a:pPr lvl="1"/>
            <a:r>
              <a:rPr lang="en-US"/>
              <a:t>May be distributed through copied disks and/or the Internet</a:t>
            </a:r>
          </a:p>
          <a:p>
            <a:endParaRPr lang="en-US"/>
          </a:p>
        </p:txBody>
      </p:sp>
      <p:pic>
        <p:nvPicPr>
          <p:cNvPr id="12292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14738"/>
            <a:ext cx="3505200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38100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9800" y="5945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9440"/>
    </mc:Choice>
    <mc:Fallback>
      <p:transition spd="slow" advClick="0" advTm="194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05800" cy="914400"/>
          </a:xfrm>
        </p:spPr>
        <p:txBody>
          <a:bodyPr/>
          <a:lstStyle/>
          <a:p>
            <a:r>
              <a:rPr lang="en-US"/>
              <a:t>What you are legally allowed to do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/>
              <a:t>Copy software (movies &amp; music) you own for backup purposes</a:t>
            </a:r>
          </a:p>
          <a:p>
            <a:r>
              <a:rPr lang="en-US" dirty="0"/>
              <a:t>Make a compilation of music you already own (aka playlists, favorites CD)</a:t>
            </a:r>
          </a:p>
          <a:p>
            <a:r>
              <a:rPr lang="en-US" dirty="0"/>
              <a:t>Copy a TV program so that you may watch it later in the comfort of your own home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914400"/>
          </a:xfrm>
        </p:spPr>
        <p:txBody>
          <a:bodyPr/>
          <a:lstStyle/>
          <a:p>
            <a:r>
              <a:rPr lang="en-US" dirty="0"/>
              <a:t>What you are legally not allowed to do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305800" cy="5029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Copy rented or borrowed material (software, music, or movies)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Rent out products you own to make money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Share/swap copies of your product collection with friends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Make copies of your products and sell either the originals or the copies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Knowingly purchase or freely receive copies of music, movies, or software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Download music, movies, or software off of the internet for free that are copyrighted and should have been purchased through other means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600" y="762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220"/>
    </mc:Choice>
    <mc:Fallback>
      <p:transition spd="slow" advClick="0" advTm="402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Identify if the activity is: </a:t>
            </a:r>
          </a:p>
          <a:p>
            <a:pPr lvl="1"/>
            <a:r>
              <a:rPr lang="en-US" sz="2800" dirty="0" smtClean="0"/>
              <a:t>Legal (Thumbs Up)</a:t>
            </a:r>
          </a:p>
          <a:p>
            <a:pPr lvl="1"/>
            <a:r>
              <a:rPr lang="en-US" sz="2800" dirty="0" smtClean="0"/>
              <a:t>Illegal (Thumbs Down)</a:t>
            </a:r>
            <a:endParaRPr lang="en-US" sz="2800" dirty="0"/>
          </a:p>
        </p:txBody>
      </p:sp>
      <p:pic>
        <p:nvPicPr>
          <p:cNvPr id="16387" name="Picture 3" descr="C:\Users\adam.cicora.MRLS\AppData\Local\Microsoft\Windows\Temporary Internet Files\Content.IE5\CC4OKLIX\MC9004413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am.cicora.MRLS\AppData\Local\Microsoft\Windows\Temporary Internet Files\Content.IE5\1PSUEKNE\MC90044132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725</TotalTime>
  <Words>551</Words>
  <Application>Microsoft Office PowerPoint</Application>
  <PresentationFormat>On-screen Show (4:3)</PresentationFormat>
  <Paragraphs>57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Tw Cen MT</vt:lpstr>
      <vt:lpstr>Verdana</vt:lpstr>
      <vt:lpstr>Thatch</vt:lpstr>
      <vt:lpstr>You, Your Computer, &amp; The Law</vt:lpstr>
      <vt:lpstr>Copyrights</vt:lpstr>
      <vt:lpstr>PowerPoint Presentation</vt:lpstr>
      <vt:lpstr>Software License</vt:lpstr>
      <vt:lpstr>Types of Software Licenses</vt:lpstr>
      <vt:lpstr>Software Pirates</vt:lpstr>
      <vt:lpstr>What you are legally allowed to do</vt:lpstr>
      <vt:lpstr>What you are legally not allowed to do</vt:lpstr>
      <vt:lpstr>Class Activity</vt:lpstr>
      <vt:lpstr>You just recorded yourself singing a song you wrote and now are going to post it on YouTube.</vt:lpstr>
      <vt:lpstr>You just recorded yourself singing a the popular song Royals by Lorde and now are going to post it on YouTube.</vt:lpstr>
      <vt:lpstr>You borrow a movie from a friend to make a copy of it to put on your iPad for vacation.</vt:lpstr>
      <vt:lpstr>You purchase a movie from Best Buy and then you make a copy of it to put on your iPad for vacation.</vt:lpstr>
      <vt:lpstr>You download a piece of Public Domain Software and you then sell copies of it for $10.</vt:lpstr>
      <vt:lpstr>You download a piece of Freeware and you then sell copies of it for $10.</vt:lpstr>
      <vt:lpstr>Penalties – Federal Crime</vt:lpstr>
    </vt:vector>
  </TitlesOfParts>
  <Company>Mad River Local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You, Your Computer, &amp; The Law</dc:title>
  <dc:creator>Mad River Middle School</dc:creator>
  <cp:lastModifiedBy>Mark Bolmida</cp:lastModifiedBy>
  <cp:revision>24</cp:revision>
  <cp:lastPrinted>2011-12-02T15:00:06Z</cp:lastPrinted>
  <dcterms:created xsi:type="dcterms:W3CDTF">2008-04-25T12:33:54Z</dcterms:created>
  <dcterms:modified xsi:type="dcterms:W3CDTF">2014-08-21T15:29:26Z</dcterms:modified>
</cp:coreProperties>
</file>