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73" r:id="rId3"/>
  </p:sldMasterIdLst>
  <p:notesMasterIdLst>
    <p:notesMasterId r:id="rId14"/>
  </p:notesMasterIdLst>
  <p:handoutMasterIdLst>
    <p:handoutMasterId r:id="rId15"/>
  </p:handoutMasterIdLst>
  <p:sldIdLst>
    <p:sldId id="353" r:id="rId4"/>
    <p:sldId id="330" r:id="rId5"/>
    <p:sldId id="358" r:id="rId6"/>
    <p:sldId id="359" r:id="rId7"/>
    <p:sldId id="331" r:id="rId8"/>
    <p:sldId id="350" r:id="rId9"/>
    <p:sldId id="354" r:id="rId10"/>
    <p:sldId id="355" r:id="rId11"/>
    <p:sldId id="356" r:id="rId12"/>
    <p:sldId id="357" r:id="rId13"/>
  </p:sldIdLst>
  <p:sldSz cx="9144000" cy="6858000" type="screen4x3"/>
  <p:notesSz cx="7010400" cy="9296400"/>
  <p:custDataLst>
    <p:tags r:id="rId16"/>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yatt Dumas" initials="WD" lastIdx="5" clrIdx="0"/>
  <p:cmAuthor id="1" name="Adaobi Obi Tulton" initials="AOT" lastIdx="1" clrIdx="1">
    <p:extLst/>
  </p:cmAuthor>
  <p:cmAuthor id="2" name="Shaileen Pokress" initials="SCP"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386B"/>
    <a:srgbClr val="0000FF"/>
    <a:srgbClr val="FFFFFF"/>
    <a:srgbClr val="AF1E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64" autoAdjust="0"/>
    <p:restoredTop sz="71806" autoAdjust="0"/>
  </p:normalViewPr>
  <p:slideViewPr>
    <p:cSldViewPr snapToGrid="0">
      <p:cViewPr varScale="1">
        <p:scale>
          <a:sx n="87" d="100"/>
          <a:sy n="87" d="100"/>
        </p:scale>
        <p:origin x="2340" y="90"/>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90" d="100"/>
          <a:sy n="90" d="100"/>
        </p:scale>
        <p:origin x="-369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7"/>
          <p:cNvSpPr>
            <a:spLocks noGrp="1" noChangeArrowheads="1"/>
          </p:cNvSpPr>
          <p:nvPr>
            <p:ph type="hdr" sz="quarter"/>
          </p:nvPr>
        </p:nvSpPr>
        <p:spPr bwMode="auto">
          <a:xfrm>
            <a:off x="68158" y="79085"/>
            <a:ext cx="3105996" cy="472889"/>
          </a:xfrm>
          <a:prstGeom prst="rect">
            <a:avLst/>
          </a:prstGeom>
          <a:noFill/>
          <a:ln w="9525">
            <a:noFill/>
            <a:miter lim="800000"/>
            <a:headEnd/>
            <a:tailEnd/>
          </a:ln>
          <a:effectLst/>
        </p:spPr>
        <p:txBody>
          <a:bodyPr vert="horz" wrap="square" lIns="94940" tIns="47471" rIns="94940" bIns="47471" numCol="1" anchor="t" anchorCtr="0" compatLnSpc="1">
            <a:prstTxWarp prst="textNoShape">
              <a:avLst/>
            </a:prstTxWarp>
          </a:bodyPr>
          <a:lstStyle>
            <a:lvl1pPr defTabSz="949500">
              <a:defRPr sz="1200"/>
            </a:lvl1pPr>
          </a:lstStyle>
          <a:p>
            <a:r>
              <a:rPr lang="en-US" dirty="0"/>
              <a:t>Presentation Name</a:t>
            </a:r>
          </a:p>
        </p:txBody>
      </p:sp>
      <p:sp>
        <p:nvSpPr>
          <p:cNvPr id="3080" name="Rectangle 8"/>
          <p:cNvSpPr>
            <a:spLocks noGrp="1" noChangeArrowheads="1"/>
          </p:cNvSpPr>
          <p:nvPr>
            <p:ph type="dt" sz="quarter" idx="1"/>
          </p:nvPr>
        </p:nvSpPr>
        <p:spPr bwMode="auto">
          <a:xfrm>
            <a:off x="3842739" y="79085"/>
            <a:ext cx="3105996" cy="661723"/>
          </a:xfrm>
          <a:prstGeom prst="rect">
            <a:avLst/>
          </a:prstGeom>
          <a:noFill/>
          <a:ln w="9525">
            <a:noFill/>
            <a:miter lim="800000"/>
            <a:headEnd/>
            <a:tailEnd/>
          </a:ln>
          <a:effectLst/>
        </p:spPr>
        <p:txBody>
          <a:bodyPr vert="horz" wrap="square" lIns="94940" tIns="47471" rIns="94940" bIns="47471" numCol="1" anchor="t" anchorCtr="0" compatLnSpc="1">
            <a:prstTxWarp prst="textNoShape">
              <a:avLst/>
            </a:prstTxWarp>
          </a:bodyPr>
          <a:lstStyle>
            <a:lvl1pPr algn="r" defTabSz="949500">
              <a:defRPr sz="1200"/>
            </a:lvl1pPr>
          </a:lstStyle>
          <a:p>
            <a:r>
              <a:rPr lang="en-US" dirty="0" smtClean="0"/>
              <a:t>Course Name</a:t>
            </a:r>
            <a:endParaRPr lang="en-US" baseline="30000" dirty="0"/>
          </a:p>
          <a:p>
            <a:r>
              <a:rPr lang="en-US" dirty="0"/>
              <a:t>Unit # – Lesson #.# – Lesson Name</a:t>
            </a:r>
          </a:p>
        </p:txBody>
      </p:sp>
      <p:sp>
        <p:nvSpPr>
          <p:cNvPr id="3081" name="Rectangle 9"/>
          <p:cNvSpPr>
            <a:spLocks noGrp="1" noChangeArrowheads="1"/>
          </p:cNvSpPr>
          <p:nvPr>
            <p:ph type="ftr" sz="quarter" idx="2"/>
          </p:nvPr>
        </p:nvSpPr>
        <p:spPr bwMode="auto">
          <a:xfrm>
            <a:off x="79518" y="8728287"/>
            <a:ext cx="3105996" cy="472890"/>
          </a:xfrm>
          <a:prstGeom prst="rect">
            <a:avLst/>
          </a:prstGeom>
          <a:noFill/>
          <a:ln w="9525">
            <a:noFill/>
            <a:miter lim="800000"/>
            <a:headEnd/>
            <a:tailEnd/>
          </a:ln>
          <a:effectLst/>
        </p:spPr>
        <p:txBody>
          <a:bodyPr vert="horz" wrap="square" lIns="94940" tIns="47471" rIns="94940" bIns="47471" numCol="1" anchor="b" anchorCtr="0" compatLnSpc="1">
            <a:prstTxWarp prst="textNoShape">
              <a:avLst/>
            </a:prstTxWarp>
          </a:bodyPr>
          <a:lstStyle>
            <a:lvl1pPr defTabSz="949500"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3082" name="Rectangle 10"/>
          <p:cNvSpPr>
            <a:spLocks noGrp="1" noChangeArrowheads="1"/>
          </p:cNvSpPr>
          <p:nvPr>
            <p:ph type="sldNum" sz="quarter" idx="3"/>
          </p:nvPr>
        </p:nvSpPr>
        <p:spPr bwMode="auto">
          <a:xfrm>
            <a:off x="3894668" y="8823510"/>
            <a:ext cx="3105996" cy="472890"/>
          </a:xfrm>
          <a:prstGeom prst="rect">
            <a:avLst/>
          </a:prstGeom>
          <a:noFill/>
          <a:ln w="9525">
            <a:noFill/>
            <a:miter lim="800000"/>
            <a:headEnd/>
            <a:tailEnd/>
          </a:ln>
          <a:effectLst/>
        </p:spPr>
        <p:txBody>
          <a:bodyPr vert="horz" wrap="square" lIns="94940" tIns="47471" rIns="94940" bIns="47471" numCol="1" anchor="b" anchorCtr="0" compatLnSpc="1">
            <a:prstTxWarp prst="textNoShape">
              <a:avLst/>
            </a:prstTxWarp>
          </a:bodyPr>
          <a:lstStyle>
            <a:lvl1pPr algn="r" defTabSz="949500">
              <a:defRPr sz="1200"/>
            </a:lvl1pPr>
          </a:lstStyle>
          <a:p>
            <a:fld id="{AA6F666A-3503-4EB4-9796-FFB36F66CA10}" type="slidenum">
              <a:rPr lang="en-US"/>
              <a:pPr/>
              <a:t>‹#›</a:t>
            </a:fld>
            <a:endParaRPr lang="en-US" dirty="0"/>
          </a:p>
        </p:txBody>
      </p:sp>
    </p:spTree>
    <p:extLst>
      <p:ext uri="{BB962C8B-B14F-4D97-AF65-F5344CB8AC3E}">
        <p14:creationId xmlns:p14="http://schemas.microsoft.com/office/powerpoint/2010/main" val="4186516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701040" y="4415791"/>
            <a:ext cx="5608320" cy="4183380"/>
          </a:xfrm>
          <a:prstGeom prst="rect">
            <a:avLst/>
          </a:prstGeom>
          <a:noFill/>
          <a:ln w="9525">
            <a:noFill/>
            <a:miter lim="800000"/>
            <a:headEnd/>
            <a:tailEnd/>
          </a:ln>
          <a:effectLst/>
        </p:spPr>
        <p:txBody>
          <a:bodyPr vert="horz" wrap="square" lIns="93170" tIns="46585" rIns="93170" bIns="4658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Rectangle 7"/>
          <p:cNvSpPr>
            <a:spLocks noGrp="1" noChangeArrowheads="1"/>
          </p:cNvSpPr>
          <p:nvPr>
            <p:ph type="hdr" sz="quarter"/>
          </p:nvPr>
        </p:nvSpPr>
        <p:spPr bwMode="auto">
          <a:xfrm>
            <a:off x="68158" y="79085"/>
            <a:ext cx="3105996" cy="472889"/>
          </a:xfrm>
          <a:prstGeom prst="rect">
            <a:avLst/>
          </a:prstGeom>
          <a:noFill/>
          <a:ln w="9525">
            <a:noFill/>
            <a:miter lim="800000"/>
            <a:headEnd/>
            <a:tailEnd/>
          </a:ln>
          <a:effectLst/>
        </p:spPr>
        <p:txBody>
          <a:bodyPr vert="horz" wrap="square" lIns="94940" tIns="47471" rIns="94940" bIns="47471" numCol="1" anchor="t" anchorCtr="0" compatLnSpc="1">
            <a:prstTxWarp prst="textNoShape">
              <a:avLst/>
            </a:prstTxWarp>
          </a:bodyPr>
          <a:lstStyle>
            <a:lvl1pPr defTabSz="949500">
              <a:defRPr sz="1200"/>
            </a:lvl1pPr>
          </a:lstStyle>
          <a:p>
            <a:r>
              <a:rPr lang="en-US" dirty="0"/>
              <a:t>Presentation Name</a:t>
            </a:r>
          </a:p>
        </p:txBody>
      </p:sp>
      <p:sp>
        <p:nvSpPr>
          <p:cNvPr id="10" name="Rectangle 8"/>
          <p:cNvSpPr>
            <a:spLocks noGrp="1" noChangeArrowheads="1"/>
          </p:cNvSpPr>
          <p:nvPr>
            <p:ph type="dt" sz="quarter" idx="1"/>
          </p:nvPr>
        </p:nvSpPr>
        <p:spPr bwMode="auto">
          <a:xfrm>
            <a:off x="3842739" y="79085"/>
            <a:ext cx="3105996" cy="661723"/>
          </a:xfrm>
          <a:prstGeom prst="rect">
            <a:avLst/>
          </a:prstGeom>
          <a:noFill/>
          <a:ln w="9525">
            <a:noFill/>
            <a:miter lim="800000"/>
            <a:headEnd/>
            <a:tailEnd/>
          </a:ln>
          <a:effectLst/>
        </p:spPr>
        <p:txBody>
          <a:bodyPr vert="horz" wrap="square" lIns="94940" tIns="47471" rIns="94940" bIns="47471" numCol="1" anchor="t" anchorCtr="0" compatLnSpc="1">
            <a:prstTxWarp prst="textNoShape">
              <a:avLst/>
            </a:prstTxWarp>
          </a:bodyPr>
          <a:lstStyle>
            <a:lvl1pPr algn="r" defTabSz="949500">
              <a:defRPr sz="1200"/>
            </a:lvl1pPr>
          </a:lstStyle>
          <a:p>
            <a:r>
              <a:rPr lang="en-US" dirty="0" smtClean="0"/>
              <a:t>Course Name</a:t>
            </a:r>
            <a:endParaRPr lang="en-US" baseline="30000" dirty="0"/>
          </a:p>
          <a:p>
            <a:r>
              <a:rPr lang="en-US" dirty="0"/>
              <a:t>Unit # – Lesson #.# – Lesson Name</a:t>
            </a:r>
          </a:p>
        </p:txBody>
      </p:sp>
      <p:sp>
        <p:nvSpPr>
          <p:cNvPr id="11" name="Rectangle 9"/>
          <p:cNvSpPr>
            <a:spLocks noGrp="1" noChangeArrowheads="1"/>
          </p:cNvSpPr>
          <p:nvPr>
            <p:ph type="ftr" sz="quarter" idx="4"/>
          </p:nvPr>
        </p:nvSpPr>
        <p:spPr bwMode="auto">
          <a:xfrm>
            <a:off x="79518" y="8728287"/>
            <a:ext cx="3105996" cy="472890"/>
          </a:xfrm>
          <a:prstGeom prst="rect">
            <a:avLst/>
          </a:prstGeom>
          <a:noFill/>
          <a:ln w="9525">
            <a:noFill/>
            <a:miter lim="800000"/>
            <a:headEnd/>
            <a:tailEnd/>
          </a:ln>
          <a:effectLst/>
        </p:spPr>
        <p:txBody>
          <a:bodyPr vert="horz" wrap="square" lIns="94940" tIns="47471" rIns="94940" bIns="47471" numCol="1" anchor="b" anchorCtr="0" compatLnSpc="1">
            <a:prstTxWarp prst="textNoShape">
              <a:avLst/>
            </a:prstTxWarp>
          </a:bodyPr>
          <a:lstStyle>
            <a:lvl1pPr defTabSz="949500"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12" name="Rectangle 10"/>
          <p:cNvSpPr>
            <a:spLocks noGrp="1" noChangeArrowheads="1"/>
          </p:cNvSpPr>
          <p:nvPr>
            <p:ph type="sldNum" sz="quarter" idx="5"/>
          </p:nvPr>
        </p:nvSpPr>
        <p:spPr bwMode="auto">
          <a:xfrm>
            <a:off x="3894668" y="8823510"/>
            <a:ext cx="3105996" cy="472890"/>
          </a:xfrm>
          <a:prstGeom prst="rect">
            <a:avLst/>
          </a:prstGeom>
          <a:noFill/>
          <a:ln w="9525">
            <a:noFill/>
            <a:miter lim="800000"/>
            <a:headEnd/>
            <a:tailEnd/>
          </a:ln>
          <a:effectLst/>
        </p:spPr>
        <p:txBody>
          <a:bodyPr vert="horz" wrap="square" lIns="94940" tIns="47471" rIns="94940" bIns="47471" numCol="1" anchor="b" anchorCtr="0" compatLnSpc="1">
            <a:prstTxWarp prst="textNoShape">
              <a:avLst/>
            </a:prstTxWarp>
          </a:bodyPr>
          <a:lstStyle>
            <a:lvl1pPr algn="r" defTabSz="949500">
              <a:defRPr sz="1200"/>
            </a:lvl1pPr>
          </a:lstStyle>
          <a:p>
            <a:fld id="{AA6F666A-3503-4EB4-9796-FFB36F66CA10}" type="slidenum">
              <a:rPr lang="en-US"/>
              <a:pPr/>
              <a:t>‹#›</a:t>
            </a:fld>
            <a:endParaRPr lang="en-US" dirty="0"/>
          </a:p>
        </p:txBody>
      </p:sp>
    </p:spTree>
    <p:extLst>
      <p:ext uri="{BB962C8B-B14F-4D97-AF65-F5344CB8AC3E}">
        <p14:creationId xmlns:p14="http://schemas.microsoft.com/office/powerpoint/2010/main" val="1327229038"/>
      </p:ext>
    </p:extLst>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a web page? What happens when you load a web page?</a:t>
            </a:r>
            <a:endParaRPr lang="en-US" dirty="0"/>
          </a:p>
        </p:txBody>
      </p:sp>
      <p:sp>
        <p:nvSpPr>
          <p:cNvPr id="4" name="Slide Number Placeholder 3"/>
          <p:cNvSpPr>
            <a:spLocks noGrp="1"/>
          </p:cNvSpPr>
          <p:nvPr>
            <p:ph type="sldNum" sz="quarter" idx="10"/>
          </p:nvPr>
        </p:nvSpPr>
        <p:spPr/>
        <p:txBody>
          <a:bodyPr/>
          <a:lstStyle/>
          <a:p>
            <a:fld id="{2B79BCD2-CC2D-46B4-8CBB-364B4D8E3EC5}" type="slidenum">
              <a:rPr lang="en-US" smtClean="0">
                <a:solidFill>
                  <a:prstClr val="black"/>
                </a:solidFill>
              </a:rPr>
              <a:pPr/>
              <a:t>1</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smtClean="0">
                <a:solidFill>
                  <a:prstClr val="black"/>
                </a:solidFill>
              </a:rPr>
              <a:t>Unpublished work © 2013 Project Lead The Way, Inc.</a:t>
            </a:r>
            <a:endParaRPr lang="en-US" dirty="0">
              <a:solidFill>
                <a:prstClr val="black"/>
              </a:solidFill>
            </a:endParaRPr>
          </a:p>
        </p:txBody>
      </p:sp>
    </p:spTree>
    <p:extLst>
      <p:ext uri="{BB962C8B-B14F-4D97-AF65-F5344CB8AC3E}">
        <p14:creationId xmlns:p14="http://schemas.microsoft.com/office/powerpoint/2010/main" val="5924737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713">
              <a:defRPr/>
            </a:pPr>
            <a:r>
              <a:rPr lang="en-US" dirty="0" smtClean="0"/>
              <a:t>There</a:t>
            </a:r>
            <a:r>
              <a:rPr lang="en-US" baseline="0" dirty="0" smtClean="0"/>
              <a:t> is a lot of information on the web about HTML, CSS, and JavaScript. It is easy to find conflicting or outdated information. For a decade, each browser invented its own "standards," creating much confusion. For this reason, it is important to know the authoritative source: W3C, the world wide web consortium, not to be confused with W3schools. W3C is a consortium of companies that maintain the standards for HTML, CSS, and the JavaScript libraries that are included in HTML5. JavaScript is a full computer programming language; only the HTML5 libraries of JavaScript for web documents are maintained by W3C; the core of the language is maintained by another organization, ECMA.</a:t>
            </a:r>
          </a:p>
          <a:p>
            <a:pPr defTabSz="905713">
              <a:defRPr/>
            </a:pPr>
            <a:endParaRPr lang="en-US" baseline="0" dirty="0" smtClean="0"/>
          </a:p>
          <a:p>
            <a:pPr defTabSz="905713">
              <a:defRPr/>
            </a:pPr>
            <a:endParaRPr lang="en-US" dirty="0"/>
          </a:p>
        </p:txBody>
      </p:sp>
      <p:sp>
        <p:nvSpPr>
          <p:cNvPr id="4" name="Header Placeholder 3"/>
          <p:cNvSpPr>
            <a:spLocks noGrp="1"/>
          </p:cNvSpPr>
          <p:nvPr>
            <p:ph type="hdr" sz="quarter" idx="10"/>
          </p:nvPr>
        </p:nvSpPr>
        <p:spPr/>
        <p:txBody>
          <a:bodyPr/>
          <a:lstStyle/>
          <a:p>
            <a:r>
              <a:rPr lang="en-US" dirty="0" smtClean="0"/>
              <a:t>Presentation Name</a:t>
            </a:r>
            <a:endParaRPr lang="en-US" dirty="0"/>
          </a:p>
        </p:txBody>
      </p:sp>
      <p:sp>
        <p:nvSpPr>
          <p:cNvPr id="5" name="Date Placeholder 4"/>
          <p:cNvSpPr>
            <a:spLocks noGrp="1"/>
          </p:cNvSpPr>
          <p:nvPr>
            <p:ph type="dt" sz="quarter" idx="11"/>
          </p:nvPr>
        </p:nvSpPr>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10</a:t>
            </a:fld>
            <a:endParaRPr lang="en-US" dirty="0"/>
          </a:p>
        </p:txBody>
      </p:sp>
    </p:spTree>
    <p:extLst>
      <p:ext uri="{BB962C8B-B14F-4D97-AF65-F5344CB8AC3E}">
        <p14:creationId xmlns:p14="http://schemas.microsoft.com/office/powerpoint/2010/main" val="2292663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Protocols can sit one on top of another. After a handshake, there are more protocols</a:t>
            </a:r>
            <a:r>
              <a:rPr lang="en-US" baseline="0" dirty="0" smtClean="0"/>
              <a:t> that let a conversation build to a more and more meaningful exchange.</a:t>
            </a:r>
          </a:p>
          <a:p>
            <a:endParaRPr lang="en-US" baseline="0" dirty="0" smtClean="0"/>
          </a:p>
        </p:txBody>
      </p:sp>
      <p:sp>
        <p:nvSpPr>
          <p:cNvPr id="4" name="Header Placeholder 3"/>
          <p:cNvSpPr>
            <a:spLocks noGrp="1"/>
          </p:cNvSpPr>
          <p:nvPr>
            <p:ph type="hdr" sz="quarter" idx="10"/>
          </p:nvPr>
        </p:nvSpPr>
        <p:spPr/>
        <p:txBody>
          <a:bodyPr/>
          <a:lstStyle/>
          <a:p>
            <a:r>
              <a:rPr lang="en-US" dirty="0" smtClean="0"/>
              <a:t>Presentation Name</a:t>
            </a:r>
            <a:endParaRPr lang="en-US" dirty="0"/>
          </a:p>
        </p:txBody>
      </p:sp>
      <p:sp>
        <p:nvSpPr>
          <p:cNvPr id="5" name="Date Placeholder 4"/>
          <p:cNvSpPr>
            <a:spLocks noGrp="1"/>
          </p:cNvSpPr>
          <p:nvPr>
            <p:ph type="dt" sz="quarter" idx="11"/>
          </p:nvPr>
        </p:nvSpPr>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2</a:t>
            </a:fld>
            <a:endParaRPr lang="en-US" dirty="0"/>
          </a:p>
        </p:txBody>
      </p:sp>
    </p:spTree>
    <p:extLst>
      <p:ext uri="{BB962C8B-B14F-4D97-AF65-F5344CB8AC3E}">
        <p14:creationId xmlns:p14="http://schemas.microsoft.com/office/powerpoint/2010/main" val="432450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Recite the acronyms and their full names out loud. Doing so creates new neural connections in your brain devoted to saying and thinking these phrases.</a:t>
            </a:r>
          </a:p>
        </p:txBody>
      </p:sp>
      <p:sp>
        <p:nvSpPr>
          <p:cNvPr id="4" name="Header Placeholder 3"/>
          <p:cNvSpPr>
            <a:spLocks noGrp="1"/>
          </p:cNvSpPr>
          <p:nvPr>
            <p:ph type="hdr" sz="quarter" idx="10"/>
          </p:nvPr>
        </p:nvSpPr>
        <p:spPr/>
        <p:txBody>
          <a:bodyPr/>
          <a:lstStyle/>
          <a:p>
            <a:r>
              <a:rPr lang="en-US" dirty="0" smtClean="0"/>
              <a:t>Presentation Name</a:t>
            </a:r>
            <a:endParaRPr lang="en-US" dirty="0"/>
          </a:p>
        </p:txBody>
      </p:sp>
      <p:sp>
        <p:nvSpPr>
          <p:cNvPr id="5" name="Date Placeholder 4"/>
          <p:cNvSpPr>
            <a:spLocks noGrp="1"/>
          </p:cNvSpPr>
          <p:nvPr>
            <p:ph type="dt" sz="quarter" idx="11"/>
          </p:nvPr>
        </p:nvSpPr>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3</a:t>
            </a:fld>
            <a:endParaRPr lang="en-US" dirty="0"/>
          </a:p>
        </p:txBody>
      </p:sp>
    </p:spTree>
    <p:extLst>
      <p:ext uri="{BB962C8B-B14F-4D97-AF65-F5344CB8AC3E}">
        <p14:creationId xmlns:p14="http://schemas.microsoft.com/office/powerpoint/2010/main" val="432450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Internet communication is end-to-end: two computers, having a two-way conversation. For the web, one of the computers is the client, and the other is the server. The client is a</a:t>
            </a:r>
            <a:r>
              <a:rPr lang="en-US" baseline="0" dirty="0" smtClean="0"/>
              <a:t> browser </a:t>
            </a:r>
            <a:r>
              <a:rPr lang="en-US" dirty="0" smtClean="0"/>
              <a:t>application like Safari, Internet Explorer, Firefox, or Chrome. You type in a URL that contains a domain name, and your client application gets the IP address for the server using the Domain Name System</a:t>
            </a:r>
            <a:r>
              <a:rPr lang="en-US" baseline="0" dirty="0" smtClean="0"/>
              <a:t> – a group of computers that keep track of the IP address for every domain name</a:t>
            </a:r>
            <a:r>
              <a:rPr lang="en-US" dirty="0" smtClean="0"/>
              <a:t>. Then your client sends packet to that IP address</a:t>
            </a:r>
            <a:r>
              <a:rPr lang="en-US" baseline="0" dirty="0" smtClean="0"/>
              <a:t> by </a:t>
            </a:r>
            <a:r>
              <a:rPr lang="en-US" dirty="0" smtClean="0"/>
              <a:t>opening a connection to the server</a:t>
            </a:r>
            <a:r>
              <a:rPr lang="en-US" baseline="0" dirty="0" smtClean="0"/>
              <a:t> </a:t>
            </a:r>
            <a:r>
              <a:rPr lang="en-US" dirty="0" smtClean="0"/>
              <a:t>and asking for the web page. </a:t>
            </a:r>
          </a:p>
          <a:p>
            <a:r>
              <a:rPr lang="en-US" dirty="0" smtClean="0"/>
              <a:t>NOTE: More information about this is on slide #5.</a:t>
            </a:r>
          </a:p>
        </p:txBody>
      </p:sp>
      <p:sp>
        <p:nvSpPr>
          <p:cNvPr id="4" name="Header Placeholder 3"/>
          <p:cNvSpPr>
            <a:spLocks noGrp="1"/>
          </p:cNvSpPr>
          <p:nvPr>
            <p:ph type="hdr" sz="quarter" idx="10"/>
          </p:nvPr>
        </p:nvSpPr>
        <p:spPr/>
        <p:txBody>
          <a:bodyPr/>
          <a:lstStyle/>
          <a:p>
            <a:r>
              <a:rPr lang="en-US" dirty="0" smtClean="0"/>
              <a:t>Presentation Name</a:t>
            </a:r>
            <a:endParaRPr lang="en-US" dirty="0"/>
          </a:p>
        </p:txBody>
      </p:sp>
      <p:sp>
        <p:nvSpPr>
          <p:cNvPr id="5" name="Date Placeholder 4"/>
          <p:cNvSpPr>
            <a:spLocks noGrp="1"/>
          </p:cNvSpPr>
          <p:nvPr>
            <p:ph type="dt" sz="quarter" idx="11"/>
          </p:nvPr>
        </p:nvSpPr>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4</a:t>
            </a:fld>
            <a:endParaRPr lang="en-US" dirty="0"/>
          </a:p>
        </p:txBody>
      </p:sp>
    </p:spTree>
    <p:extLst>
      <p:ext uri="{BB962C8B-B14F-4D97-AF65-F5344CB8AC3E}">
        <p14:creationId xmlns:p14="http://schemas.microsoft.com/office/powerpoint/2010/main" val="1536112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Computers communicate using protocols.</a:t>
            </a:r>
            <a:r>
              <a:rPr lang="en-US" baseline="0" dirty="0" smtClean="0"/>
              <a:t> Protocols determine what some of the 0s and 1s mean in a message.</a:t>
            </a:r>
          </a:p>
          <a:p>
            <a:r>
              <a:rPr lang="en-US" baseline="0" dirty="0" smtClean="0"/>
              <a:t>This picture shows the protocols we will address in this lesson. Each protocol specifies a header– certain 0s and 1s with specific meaning. Each protocol has a body where the computer can send additional data. IP and TCP work together to carry a wide variety of payloads, including HTTP. </a:t>
            </a:r>
          </a:p>
          <a:p>
            <a:r>
              <a:rPr lang="en-US" baseline="0" dirty="0" smtClean="0"/>
              <a:t>IP addresses the packets. TCP numbers the packets and makes sure that missing packets or packets with errors can be identified. HTTP says “I want this web page.” The details are not so important – unless you’re the one who worries about that level of abstraction.</a:t>
            </a:r>
          </a:p>
          <a:p>
            <a:endParaRPr lang="en-US" baseline="0" dirty="0" smtClean="0"/>
          </a:p>
        </p:txBody>
      </p:sp>
      <p:sp>
        <p:nvSpPr>
          <p:cNvPr id="4" name="Header Placeholder 3"/>
          <p:cNvSpPr>
            <a:spLocks noGrp="1"/>
          </p:cNvSpPr>
          <p:nvPr>
            <p:ph type="hdr" sz="quarter" idx="10"/>
          </p:nvPr>
        </p:nvSpPr>
        <p:spPr/>
        <p:txBody>
          <a:bodyPr/>
          <a:lstStyle/>
          <a:p>
            <a:r>
              <a:rPr lang="en-US" dirty="0" smtClean="0"/>
              <a:t>Presentation Name</a:t>
            </a:r>
            <a:endParaRPr lang="en-US" dirty="0"/>
          </a:p>
        </p:txBody>
      </p:sp>
      <p:sp>
        <p:nvSpPr>
          <p:cNvPr id="5" name="Date Placeholder 4"/>
          <p:cNvSpPr>
            <a:spLocks noGrp="1"/>
          </p:cNvSpPr>
          <p:nvPr>
            <p:ph type="dt" sz="quarter" idx="11"/>
          </p:nvPr>
        </p:nvSpPr>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5</a:t>
            </a:fld>
            <a:endParaRPr lang="en-US" dirty="0"/>
          </a:p>
        </p:txBody>
      </p:sp>
    </p:spTree>
    <p:extLst>
      <p:ext uri="{BB962C8B-B14F-4D97-AF65-F5344CB8AC3E}">
        <p14:creationId xmlns:p14="http://schemas.microsoft.com/office/powerpoint/2010/main" val="432450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713">
              <a:defRPr/>
            </a:pPr>
            <a:r>
              <a:rPr lang="en-US" baseline="0" dirty="0" smtClean="0"/>
              <a:t>The server responds with data, usually text written in these three languages: HTML, CSS, and JavaScript. Of course, the data also include the words and multimedia that appear on the web page.  </a:t>
            </a:r>
          </a:p>
          <a:p>
            <a:pPr defTabSz="905713">
              <a:defRPr/>
            </a:pPr>
            <a:r>
              <a:rPr lang="en-US" baseline="0" dirty="0" smtClean="0"/>
              <a:t>But the web content has to get from one machine to another. Any two computers on the Internet can exchange packets with each other. The protocols that let them do that can carry web data or any other data.</a:t>
            </a:r>
          </a:p>
          <a:p>
            <a:pPr defTabSz="905713">
              <a:defRPr/>
            </a:pPr>
            <a:endParaRPr lang="en-US" dirty="0"/>
          </a:p>
        </p:txBody>
      </p:sp>
      <p:sp>
        <p:nvSpPr>
          <p:cNvPr id="4" name="Header Placeholder 3"/>
          <p:cNvSpPr>
            <a:spLocks noGrp="1"/>
          </p:cNvSpPr>
          <p:nvPr>
            <p:ph type="hdr" sz="quarter" idx="10"/>
          </p:nvPr>
        </p:nvSpPr>
        <p:spPr/>
        <p:txBody>
          <a:bodyPr/>
          <a:lstStyle/>
          <a:p>
            <a:r>
              <a:rPr lang="en-US" dirty="0" smtClean="0"/>
              <a:t>Presentation Name</a:t>
            </a:r>
            <a:endParaRPr lang="en-US" dirty="0"/>
          </a:p>
        </p:txBody>
      </p:sp>
      <p:sp>
        <p:nvSpPr>
          <p:cNvPr id="5" name="Date Placeholder 4"/>
          <p:cNvSpPr>
            <a:spLocks noGrp="1"/>
          </p:cNvSpPr>
          <p:nvPr>
            <p:ph type="dt" sz="quarter" idx="11"/>
          </p:nvPr>
        </p:nvSpPr>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6</a:t>
            </a:fld>
            <a:endParaRPr lang="en-US" dirty="0"/>
          </a:p>
        </p:txBody>
      </p:sp>
    </p:spTree>
    <p:extLst>
      <p:ext uri="{BB962C8B-B14F-4D97-AF65-F5344CB8AC3E}">
        <p14:creationId xmlns:p14="http://schemas.microsoft.com/office/powerpoint/2010/main" val="2292663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713">
              <a:defRPr/>
            </a:pPr>
            <a:r>
              <a:rPr lang="en-US" baseline="0" dirty="0" smtClean="0"/>
              <a:t>Tags are inside the angle brackets. &lt;HTML&gt; is a tag that starts the HTML element. &lt;/HTML&gt; is a tag that ends that elements. Elements can be nested inside other elements. Some elements have only one tag, like the IMG element. </a:t>
            </a:r>
          </a:p>
          <a:p>
            <a:pPr defTabSz="905713">
              <a:defRPr/>
            </a:pPr>
            <a:endParaRPr lang="en-US" dirty="0"/>
          </a:p>
        </p:txBody>
      </p:sp>
      <p:sp>
        <p:nvSpPr>
          <p:cNvPr id="4" name="Header Placeholder 3"/>
          <p:cNvSpPr>
            <a:spLocks noGrp="1"/>
          </p:cNvSpPr>
          <p:nvPr>
            <p:ph type="hdr" sz="quarter" idx="10"/>
          </p:nvPr>
        </p:nvSpPr>
        <p:spPr/>
        <p:txBody>
          <a:bodyPr/>
          <a:lstStyle/>
          <a:p>
            <a:r>
              <a:rPr lang="en-US" dirty="0" smtClean="0"/>
              <a:t>Presentation Name</a:t>
            </a:r>
            <a:endParaRPr lang="en-US" dirty="0"/>
          </a:p>
        </p:txBody>
      </p:sp>
      <p:sp>
        <p:nvSpPr>
          <p:cNvPr id="5" name="Date Placeholder 4"/>
          <p:cNvSpPr>
            <a:spLocks noGrp="1"/>
          </p:cNvSpPr>
          <p:nvPr>
            <p:ph type="dt" sz="quarter" idx="11"/>
          </p:nvPr>
        </p:nvSpPr>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7</a:t>
            </a:fld>
            <a:endParaRPr lang="en-US" dirty="0"/>
          </a:p>
        </p:txBody>
      </p:sp>
    </p:spTree>
    <p:extLst>
      <p:ext uri="{BB962C8B-B14F-4D97-AF65-F5344CB8AC3E}">
        <p14:creationId xmlns:p14="http://schemas.microsoft.com/office/powerpoint/2010/main" val="2292663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713">
              <a:defRPr/>
            </a:pPr>
            <a:r>
              <a:rPr lang="en-US" baseline="0" dirty="0" smtClean="0"/>
              <a:t>Most tags can have attributes that describe the element. Attributes are listed inside the tag with a value. This image (IMG) element has a source (SRC) attribute. The value of the source attribute is the string "beauty.jpg", and it tells the browser where to find the image. This value says the browser should ask the server for the file beauty.jpg in the same directory that the HTML came from.</a:t>
            </a:r>
          </a:p>
          <a:p>
            <a:pPr defTabSz="905713">
              <a:defRPr/>
            </a:pPr>
            <a:endParaRPr lang="en-US" dirty="0"/>
          </a:p>
        </p:txBody>
      </p:sp>
      <p:sp>
        <p:nvSpPr>
          <p:cNvPr id="4" name="Header Placeholder 3"/>
          <p:cNvSpPr>
            <a:spLocks noGrp="1"/>
          </p:cNvSpPr>
          <p:nvPr>
            <p:ph type="hdr" sz="quarter" idx="10"/>
          </p:nvPr>
        </p:nvSpPr>
        <p:spPr/>
        <p:txBody>
          <a:bodyPr/>
          <a:lstStyle/>
          <a:p>
            <a:r>
              <a:rPr lang="en-US" dirty="0" smtClean="0"/>
              <a:t>Presentation Name</a:t>
            </a:r>
            <a:endParaRPr lang="en-US" dirty="0"/>
          </a:p>
        </p:txBody>
      </p:sp>
      <p:sp>
        <p:nvSpPr>
          <p:cNvPr id="5" name="Date Placeholder 4"/>
          <p:cNvSpPr>
            <a:spLocks noGrp="1"/>
          </p:cNvSpPr>
          <p:nvPr>
            <p:ph type="dt" sz="quarter" idx="11"/>
          </p:nvPr>
        </p:nvSpPr>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8</a:t>
            </a:fld>
            <a:endParaRPr lang="en-US" dirty="0"/>
          </a:p>
        </p:txBody>
      </p:sp>
    </p:spTree>
    <p:extLst>
      <p:ext uri="{BB962C8B-B14F-4D97-AF65-F5344CB8AC3E}">
        <p14:creationId xmlns:p14="http://schemas.microsoft.com/office/powerpoint/2010/main" val="2292663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713">
              <a:defRPr/>
            </a:pPr>
            <a:r>
              <a:rPr lang="en-US" baseline="0" dirty="0" smtClean="0"/>
              <a:t>CSS is another language used along with HTML. The CSS can be included in the HTML here, although best practice is to keep it in a separate document so that a single style can be applied to many documents. CSS has properties and values. In this example, the HTML body element is being selected for a particular style. The style property is the color. The value of the color is magenta: red and blue are set at 255 (FF) in hexadecimal, while green is 0.</a:t>
            </a:r>
          </a:p>
          <a:p>
            <a:pPr defTabSz="905713">
              <a:defRPr/>
            </a:pPr>
            <a:endParaRPr lang="en-US" dirty="0" smtClean="0"/>
          </a:p>
          <a:p>
            <a:pPr defTabSz="905713">
              <a:defRPr/>
            </a:pPr>
            <a:r>
              <a:rPr lang="en-US" dirty="0" smtClean="0"/>
              <a:t>Note:</a:t>
            </a:r>
            <a:r>
              <a:rPr lang="en-US" baseline="0" dirty="0" smtClean="0"/>
              <a:t> "Attribute" and "property" are very similar in meaning. In HTML, the difference is that an attribute is hardcoded in the HTML, while a document property is initialized to the same value as the HTML attribute but the value of the property might be changed by JavaScript acting on the document.</a:t>
            </a:r>
            <a:endParaRPr lang="en-US" dirty="0"/>
          </a:p>
        </p:txBody>
      </p:sp>
      <p:sp>
        <p:nvSpPr>
          <p:cNvPr id="4" name="Header Placeholder 3"/>
          <p:cNvSpPr>
            <a:spLocks noGrp="1"/>
          </p:cNvSpPr>
          <p:nvPr>
            <p:ph type="hdr" sz="quarter" idx="10"/>
          </p:nvPr>
        </p:nvSpPr>
        <p:spPr/>
        <p:txBody>
          <a:bodyPr/>
          <a:lstStyle/>
          <a:p>
            <a:r>
              <a:rPr lang="en-US" dirty="0" smtClean="0"/>
              <a:t>Presentation Name</a:t>
            </a:r>
            <a:endParaRPr lang="en-US" dirty="0"/>
          </a:p>
        </p:txBody>
      </p:sp>
      <p:sp>
        <p:nvSpPr>
          <p:cNvPr id="5" name="Date Placeholder 4"/>
          <p:cNvSpPr>
            <a:spLocks noGrp="1"/>
          </p:cNvSpPr>
          <p:nvPr>
            <p:ph type="dt" sz="quarter" idx="11"/>
          </p:nvPr>
        </p:nvSpPr>
        <p:spPr/>
        <p:txBody>
          <a:bodyPr/>
          <a:lstStyle/>
          <a:p>
            <a:r>
              <a:rPr lang="en-US" dirty="0" smtClean="0"/>
              <a:t>Course Name</a:t>
            </a:r>
            <a:endParaRPr lang="en-US" baseline="30000" dirty="0" smtClean="0"/>
          </a:p>
          <a:p>
            <a:r>
              <a:rPr lang="en-US" dirty="0"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9</a:t>
            </a:fld>
            <a:endParaRPr lang="en-US" dirty="0"/>
          </a:p>
        </p:txBody>
      </p:sp>
    </p:spTree>
    <p:extLst>
      <p:ext uri="{BB962C8B-B14F-4D97-AF65-F5344CB8AC3E}">
        <p14:creationId xmlns:p14="http://schemas.microsoft.com/office/powerpoint/2010/main" val="22926632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sz="2800">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pic>
        <p:nvPicPr>
          <p:cNvPr id="4" name="Picture 3" descr="PLTW_MT_L_3Crgb.jpg"/>
          <p:cNvPicPr>
            <a:picLocks noChangeAspect="1"/>
          </p:cNvPicPr>
          <p:nvPr userDrawn="1"/>
        </p:nvPicPr>
        <p:blipFill>
          <a:blip r:embed="rId2" cstate="print"/>
          <a:stretch>
            <a:fillRect/>
          </a:stretch>
        </p:blipFill>
        <p:spPr>
          <a:xfrm>
            <a:off x="1447800" y="381000"/>
            <a:ext cx="6246479" cy="237744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9906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191000"/>
            <a:ext cx="6400800" cy="609600"/>
          </a:xfrm>
        </p:spPr>
        <p:txBody>
          <a:bodyPr/>
          <a:lstStyle>
            <a:lvl1pPr marL="0" indent="0" algn="ctr">
              <a:buNone/>
              <a:defRPr>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05BA66F-768A-496E-B201-B0F50C2CC726}"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47A5C21-3EFD-42C5-84BD-6FC92D3A6C9F}"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2825D9F-6402-46CD-B589-6F33F57BE9DE}"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6E46C69-9418-40E3-B341-72FC08C7A569}"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3FC1B712-F267-4AD1-9793-86A048F079D8}" type="slidenum">
              <a:rPr lang="en-US"/>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6F60E8F6-9527-4481-96FF-48BB1CF63972}" type="slidenum">
              <a:rPr lang="en-US"/>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6DD7CA6-A1F5-49C9-A354-4074CB0AFA93}" type="slidenum">
              <a:rPr lang="en-US"/>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5C3442C-F946-4817-8C5D-796044E501C6}"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2pPr>
              <a:defRPr sz="3200"/>
            </a:lvl2pPr>
            <a:lvl3pPr>
              <a:defRPr sz="3200"/>
            </a:lvl3pPr>
            <a:lvl4pPr>
              <a:defRPr sz="3200"/>
            </a:lvl4pPr>
            <a:lvl5pPr>
              <a:defRPr sz="3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3147EC1-99F6-4BB3-B26F-FC3DE3D14156}" type="slidenum">
              <a:rPr lang="en-US"/>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AE6B5AE-99B8-48C8-B463-77AB230B17BB}" type="slidenum">
              <a:rPr lang="en-US"/>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6B90214-8DE6-41E0-A61B-78123E25BEBE}" type="slidenum">
              <a:rPr lang="en-US"/>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4" descr="C:\Users\lsmith\Dropbox\2014-15 Curriculum Release\Notes\Logos\PLTW Logo Transparent.t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3"/>
          <p:cNvSpPr txBox="1">
            <a:spLocks/>
          </p:cNvSpPr>
          <p:nvPr userDrawn="1"/>
        </p:nvSpPr>
        <p:spPr bwMode="auto">
          <a:xfrm>
            <a:off x="6934200" y="6629400"/>
            <a:ext cx="2209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800" dirty="0" smtClean="0">
                <a:solidFill>
                  <a:schemeClr val="bg1">
                    <a:lumMod val="50000"/>
                  </a:schemeClr>
                </a:solidFill>
                <a:latin typeface="Georgia" panose="02040502050405020303" pitchFamily="18" charset="0"/>
                <a:cs typeface="Arial" panose="020B0604020202020204" pitchFamily="34" charset="0"/>
              </a:rPr>
              <a:t>© 2015 Project Lead The Way, Inc.</a:t>
            </a:r>
            <a:endParaRPr lang="en-US" sz="800" dirty="0">
              <a:solidFill>
                <a:schemeClr val="bg1">
                  <a:lumMod val="50000"/>
                </a:schemeClr>
              </a:solidFill>
              <a:latin typeface="Georgia" panose="02040502050405020303" pitchFamily="18" charset="0"/>
              <a:cs typeface="Arial" panose="020B0604020202020204" pitchFamily="34" charset="0"/>
            </a:endParaRPr>
          </a:p>
        </p:txBody>
      </p:sp>
      <p:sp>
        <p:nvSpPr>
          <p:cNvPr id="4" name="Footer Placeholder 3"/>
          <p:cNvSpPr txBox="1">
            <a:spLocks/>
          </p:cNvSpPr>
          <p:nvPr userDrawn="1"/>
        </p:nvSpPr>
        <p:spPr>
          <a:xfrm>
            <a:off x="0" y="6629400"/>
            <a:ext cx="2499360" cy="22860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800" dirty="0" smtClean="0">
                <a:solidFill>
                  <a:schemeClr val="bg1">
                    <a:lumMod val="50000"/>
                  </a:schemeClr>
                </a:solidFill>
                <a:latin typeface="Georgia" panose="02040502050405020303" pitchFamily="18" charset="0"/>
                <a:cs typeface="Arial" panose="020B0604020202020204" pitchFamily="34" charset="0"/>
              </a:rPr>
              <a:t>Introduction to Computer Science</a:t>
            </a:r>
            <a:endParaRPr lang="en-US" sz="800" dirty="0">
              <a:solidFill>
                <a:schemeClr val="bg1">
                  <a:lumMod val="50000"/>
                </a:schemeClr>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49158963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C:\Users\lsmith\Dropbox\2014-15 Curriculum Release\Notes\Logos\PLTW_Com_sci.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05400" y="6248400"/>
            <a:ext cx="3975100" cy="411163"/>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3"/>
          <p:cNvSpPr>
            <a:spLocks noGrp="1"/>
          </p:cNvSpPr>
          <p:nvPr>
            <p:ph type="ftr" sz="quarter" idx="3"/>
          </p:nvPr>
        </p:nvSpPr>
        <p:spPr>
          <a:xfrm>
            <a:off x="6324600" y="6629400"/>
            <a:ext cx="2819400" cy="228600"/>
          </a:xfrm>
          <a:prstGeom prst="rect">
            <a:avLst/>
          </a:prstGeom>
        </p:spPr>
        <p:txBody>
          <a:bodyPr/>
          <a:lstStyle>
            <a:lvl1pPr>
              <a:defRPr sz="800">
                <a:solidFill>
                  <a:schemeClr val="bg1">
                    <a:lumMod val="50000"/>
                  </a:schemeClr>
                </a:solidFill>
              </a:defRPr>
            </a:lvl1pPr>
          </a:lstStyle>
          <a:p>
            <a:pPr algn="r"/>
            <a:r>
              <a:rPr lang="en-US" dirty="0" smtClean="0">
                <a:solidFill>
                  <a:prstClr val="white">
                    <a:lumMod val="50000"/>
                  </a:prstClr>
                </a:solidFill>
                <a:latin typeface="Arial" panose="020B0604020202020204" pitchFamily="34" charset="0"/>
                <a:cs typeface="Arial" panose="020B0604020202020204" pitchFamily="34" charset="0"/>
              </a:rPr>
              <a:t>© 2015 Project Lead The Way, Inc.</a:t>
            </a:r>
            <a:endParaRPr lang="en-US"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606273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Footer Placeholder 3"/>
          <p:cNvSpPr txBox="1">
            <a:spLocks/>
          </p:cNvSpPr>
          <p:nvPr userDrawn="1"/>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en-US" sz="800" dirty="0">
              <a:solidFill>
                <a:prstClr val="white">
                  <a:lumMod val="50000"/>
                </a:prstClr>
              </a:solidFill>
              <a:latin typeface="Arial" panose="020B0604020202020204" pitchFamily="34" charset="0"/>
              <a:cs typeface="Arial" panose="020B0604020202020204" pitchFamily="34" charset="0"/>
            </a:endParaRPr>
          </a:p>
        </p:txBody>
      </p:sp>
      <p:pic>
        <p:nvPicPr>
          <p:cNvPr id="8" name="Picture 7" descr="C:\Users\lsmith\Dropbox\2014-15 Curriculum Release\Notes\Logos\PLTW_Com_sci.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05400" y="6248400"/>
            <a:ext cx="3975100" cy="411163"/>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3"/>
          <p:cNvSpPr>
            <a:spLocks noGrp="1"/>
          </p:cNvSpPr>
          <p:nvPr>
            <p:ph type="ftr" sz="quarter" idx="3"/>
          </p:nvPr>
        </p:nvSpPr>
        <p:spPr>
          <a:xfrm>
            <a:off x="6324600" y="6629400"/>
            <a:ext cx="2819400" cy="228600"/>
          </a:xfrm>
          <a:prstGeom prst="rect">
            <a:avLst/>
          </a:prstGeom>
        </p:spPr>
        <p:txBody>
          <a:bodyPr/>
          <a:lstStyle>
            <a:lvl1pPr>
              <a:defRPr sz="800">
                <a:solidFill>
                  <a:schemeClr val="bg1">
                    <a:lumMod val="50000"/>
                  </a:schemeClr>
                </a:solidFill>
              </a:defRPr>
            </a:lvl1pPr>
          </a:lstStyle>
          <a:p>
            <a:pPr algn="r"/>
            <a:r>
              <a:rPr lang="en-US" dirty="0" smtClean="0">
                <a:solidFill>
                  <a:prstClr val="white">
                    <a:lumMod val="50000"/>
                  </a:prstClr>
                </a:solidFill>
                <a:latin typeface="Arial" panose="020B0604020202020204" pitchFamily="34" charset="0"/>
                <a:cs typeface="Arial" panose="020B0604020202020204" pitchFamily="34" charset="0"/>
              </a:rPr>
              <a:t>© 2015 Project Lead The Way, Inc.</a:t>
            </a:r>
            <a:endParaRPr lang="en-US"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400599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3"/>
          <p:cNvSpPr txBox="1">
            <a:spLocks/>
          </p:cNvSpPr>
          <p:nvPr userDrawn="1"/>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sz="800" dirty="0" smtClean="0">
                <a:solidFill>
                  <a:prstClr val="white">
                    <a:lumMod val="50000"/>
                  </a:prstClr>
                </a:solidFill>
                <a:latin typeface="Arial" panose="020B0604020202020204" pitchFamily="34" charset="0"/>
                <a:cs typeface="Arial" panose="020B0604020202020204" pitchFamily="34" charset="0"/>
              </a:rPr>
              <a:t>Course Name</a:t>
            </a:r>
            <a:endParaRPr lang="en-US" sz="800" dirty="0">
              <a:solidFill>
                <a:prstClr val="white">
                  <a:lumMod val="50000"/>
                </a:prstClr>
              </a:solidFill>
              <a:latin typeface="Arial" panose="020B0604020202020204" pitchFamily="34" charset="0"/>
              <a:cs typeface="Arial" panose="020B0604020202020204" pitchFamily="34" charset="0"/>
            </a:endParaRPr>
          </a:p>
        </p:txBody>
      </p:sp>
      <p:pic>
        <p:nvPicPr>
          <p:cNvPr id="9" name="Picture 8" descr="C:\Users\lsmith\Dropbox\2014-15 Curriculum Release\Notes\Logos\PLTW_Com_sci.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05400" y="6248400"/>
            <a:ext cx="3975100" cy="411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26443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Footer Placeholder 3"/>
          <p:cNvSpPr txBox="1">
            <a:spLocks/>
          </p:cNvSpPr>
          <p:nvPr userDrawn="1"/>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sz="800" dirty="0" smtClean="0">
                <a:solidFill>
                  <a:prstClr val="white">
                    <a:lumMod val="50000"/>
                  </a:prstClr>
                </a:solidFill>
                <a:latin typeface="Arial" panose="020B0604020202020204" pitchFamily="34" charset="0"/>
                <a:cs typeface="Arial" panose="020B0604020202020204" pitchFamily="34" charset="0"/>
              </a:rPr>
              <a:t>Course Name</a:t>
            </a:r>
            <a:endParaRPr lang="en-US" sz="800" dirty="0">
              <a:solidFill>
                <a:prstClr val="white">
                  <a:lumMod val="50000"/>
                </a:prstClr>
              </a:solidFill>
              <a:latin typeface="Arial" panose="020B0604020202020204" pitchFamily="34" charset="0"/>
              <a:cs typeface="Arial" panose="020B0604020202020204" pitchFamily="34" charset="0"/>
            </a:endParaRPr>
          </a:p>
        </p:txBody>
      </p:sp>
      <p:pic>
        <p:nvPicPr>
          <p:cNvPr id="10" name="Picture 9" descr="C:\Users\lsmith\Dropbox\2014-15 Curriculum Release\Notes\Logos\PLTW_Com_sci.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05400" y="6248400"/>
            <a:ext cx="3975100" cy="411163"/>
          </a:xfrm>
          <a:prstGeom prst="rect">
            <a:avLst/>
          </a:prstGeom>
          <a:noFill/>
          <a:extLst>
            <a:ext uri="{909E8E84-426E-40DD-AFC4-6F175D3DCCD1}">
              <a14:hiddenFill xmlns:a14="http://schemas.microsoft.com/office/drawing/2010/main">
                <a:solidFill>
                  <a:srgbClr val="FFFFFF"/>
                </a:solidFill>
              </a14:hiddenFill>
            </a:ext>
          </a:extLst>
        </p:spPr>
      </p:pic>
      <p:sp>
        <p:nvSpPr>
          <p:cNvPr id="13" name="Footer Placeholder 3"/>
          <p:cNvSpPr>
            <a:spLocks noGrp="1"/>
          </p:cNvSpPr>
          <p:nvPr>
            <p:ph type="ftr" sz="quarter" idx="10"/>
          </p:nvPr>
        </p:nvSpPr>
        <p:spPr>
          <a:xfrm>
            <a:off x="6324600" y="6629400"/>
            <a:ext cx="2819400" cy="228600"/>
          </a:xfrm>
          <a:prstGeom prst="rect">
            <a:avLst/>
          </a:prstGeom>
        </p:spPr>
        <p:txBody>
          <a:bodyPr/>
          <a:lstStyle>
            <a:lvl1pPr>
              <a:defRPr sz="800">
                <a:solidFill>
                  <a:schemeClr val="bg1">
                    <a:lumMod val="50000"/>
                  </a:schemeClr>
                </a:solidFill>
              </a:defRPr>
            </a:lvl1pPr>
          </a:lstStyle>
          <a:p>
            <a:pPr algn="r"/>
            <a:r>
              <a:rPr lang="en-US" dirty="0" smtClean="0">
                <a:solidFill>
                  <a:prstClr val="white">
                    <a:lumMod val="50000"/>
                  </a:prstClr>
                </a:solidFill>
                <a:latin typeface="Arial" panose="020B0604020202020204" pitchFamily="34" charset="0"/>
                <a:cs typeface="Arial" panose="020B0604020202020204" pitchFamily="34" charset="0"/>
              </a:rPr>
              <a:t>Unpublished work © 2013 Project Lead The Way, Inc.</a:t>
            </a:r>
            <a:endParaRPr lang="en-US"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121713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6" name="Picture 5" descr="C:\Users\lsmith\Dropbox\2014-15 Curriculum Release\Notes\Logos\PLTW_Com_sci.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05400" y="6248400"/>
            <a:ext cx="3975100" cy="411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56329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Footer Placeholder 3"/>
          <p:cNvSpPr txBox="1">
            <a:spLocks/>
          </p:cNvSpPr>
          <p:nvPr userDrawn="1"/>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sz="800" dirty="0" smtClean="0">
                <a:solidFill>
                  <a:prstClr val="white">
                    <a:lumMod val="50000"/>
                  </a:prstClr>
                </a:solidFill>
                <a:latin typeface="Arial" panose="020B0604020202020204" pitchFamily="34" charset="0"/>
                <a:cs typeface="Arial" panose="020B0604020202020204" pitchFamily="34" charset="0"/>
              </a:rPr>
              <a:t>Course Name</a:t>
            </a:r>
            <a:endParaRPr lang="en-US" sz="800" dirty="0">
              <a:solidFill>
                <a:prstClr val="white">
                  <a:lumMod val="50000"/>
                </a:prstClr>
              </a:solidFill>
              <a:latin typeface="Arial" panose="020B0604020202020204" pitchFamily="34" charset="0"/>
              <a:cs typeface="Arial" panose="020B0604020202020204" pitchFamily="34" charset="0"/>
            </a:endParaRPr>
          </a:p>
        </p:txBody>
      </p:sp>
      <p:pic>
        <p:nvPicPr>
          <p:cNvPr id="5" name="Picture 4" descr="C:\Users\lsmith\Dropbox\2014-15 Curriculum Release\Notes\Logos\PLTW_Com_sci.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05400" y="6248400"/>
            <a:ext cx="3975100" cy="411163"/>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3"/>
          <p:cNvSpPr>
            <a:spLocks noGrp="1"/>
          </p:cNvSpPr>
          <p:nvPr>
            <p:ph type="ftr" sz="quarter" idx="3"/>
          </p:nvPr>
        </p:nvSpPr>
        <p:spPr>
          <a:xfrm>
            <a:off x="6324600" y="6629400"/>
            <a:ext cx="2819400" cy="228600"/>
          </a:xfrm>
          <a:prstGeom prst="rect">
            <a:avLst/>
          </a:prstGeom>
        </p:spPr>
        <p:txBody>
          <a:bodyPr/>
          <a:lstStyle>
            <a:lvl1pPr>
              <a:defRPr sz="800">
                <a:solidFill>
                  <a:schemeClr val="bg1">
                    <a:lumMod val="50000"/>
                  </a:schemeClr>
                </a:solidFill>
              </a:defRPr>
            </a:lvl1pPr>
          </a:lstStyle>
          <a:p>
            <a:pPr algn="r"/>
            <a:r>
              <a:rPr lang="en-US" dirty="0" smtClean="0">
                <a:solidFill>
                  <a:prstClr val="white">
                    <a:lumMod val="50000"/>
                  </a:prstClr>
                </a:solidFill>
                <a:latin typeface="Arial" panose="020B0604020202020204" pitchFamily="34" charset="0"/>
                <a:cs typeface="Arial" panose="020B0604020202020204" pitchFamily="34" charset="0"/>
              </a:rPr>
              <a:t>Unpublished work © 2013 Project Lead The Way, Inc.</a:t>
            </a:r>
            <a:endParaRPr lang="en-US"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35182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Footer Placeholder 3"/>
          <p:cNvSpPr txBox="1">
            <a:spLocks/>
          </p:cNvSpPr>
          <p:nvPr userDrawn="1"/>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sz="800" dirty="0" smtClean="0">
                <a:solidFill>
                  <a:prstClr val="white">
                    <a:lumMod val="50000"/>
                  </a:prstClr>
                </a:solidFill>
                <a:latin typeface="Arial" panose="020B0604020202020204" pitchFamily="34" charset="0"/>
                <a:cs typeface="Arial" panose="020B0604020202020204" pitchFamily="34" charset="0"/>
              </a:rPr>
              <a:t>Course Name</a:t>
            </a:r>
            <a:endParaRPr lang="en-US" sz="800" dirty="0">
              <a:solidFill>
                <a:prstClr val="white">
                  <a:lumMod val="50000"/>
                </a:prstClr>
              </a:solidFill>
              <a:latin typeface="Arial" panose="020B0604020202020204" pitchFamily="34" charset="0"/>
              <a:cs typeface="Arial" panose="020B0604020202020204" pitchFamily="34" charset="0"/>
            </a:endParaRPr>
          </a:p>
        </p:txBody>
      </p:sp>
      <p:pic>
        <p:nvPicPr>
          <p:cNvPr id="8" name="Picture 7" descr="C:\Users\lsmith\Dropbox\2014-15 Curriculum Release\Notes\Logos\PLTW_Com_sci.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05400" y="6248400"/>
            <a:ext cx="3975100" cy="411163"/>
          </a:xfrm>
          <a:prstGeom prst="rect">
            <a:avLst/>
          </a:prstGeom>
          <a:noFill/>
          <a:extLst>
            <a:ext uri="{909E8E84-426E-40DD-AFC4-6F175D3DCCD1}">
              <a14:hiddenFill xmlns:a14="http://schemas.microsoft.com/office/drawing/2010/main">
                <a:solidFill>
                  <a:srgbClr val="FFFFFF"/>
                </a:solidFill>
              </a14:hiddenFill>
            </a:ext>
          </a:extLst>
        </p:spPr>
      </p:pic>
      <p:sp>
        <p:nvSpPr>
          <p:cNvPr id="11" name="Footer Placeholder 3"/>
          <p:cNvSpPr>
            <a:spLocks noGrp="1"/>
          </p:cNvSpPr>
          <p:nvPr>
            <p:ph type="ftr" sz="quarter" idx="3"/>
          </p:nvPr>
        </p:nvSpPr>
        <p:spPr>
          <a:xfrm>
            <a:off x="6324600" y="6629400"/>
            <a:ext cx="2819400" cy="228600"/>
          </a:xfrm>
          <a:prstGeom prst="rect">
            <a:avLst/>
          </a:prstGeom>
        </p:spPr>
        <p:txBody>
          <a:bodyPr/>
          <a:lstStyle>
            <a:lvl1pPr>
              <a:defRPr sz="800">
                <a:solidFill>
                  <a:schemeClr val="bg1">
                    <a:lumMod val="50000"/>
                  </a:schemeClr>
                </a:solidFill>
              </a:defRPr>
            </a:lvl1pPr>
          </a:lstStyle>
          <a:p>
            <a:pPr algn="r"/>
            <a:r>
              <a:rPr lang="en-US" dirty="0" smtClean="0">
                <a:solidFill>
                  <a:prstClr val="white">
                    <a:lumMod val="50000"/>
                  </a:prstClr>
                </a:solidFill>
                <a:latin typeface="Arial" panose="020B0604020202020204" pitchFamily="34" charset="0"/>
                <a:cs typeface="Arial" panose="020B0604020202020204" pitchFamily="34" charset="0"/>
              </a:rPr>
              <a:t>Unpublished work © 2013 Project Lead The Way, Inc.</a:t>
            </a:r>
            <a:endParaRPr lang="en-US"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6757643"/>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4102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Footer Placeholder 3"/>
          <p:cNvSpPr txBox="1">
            <a:spLocks/>
          </p:cNvSpPr>
          <p:nvPr userDrawn="1"/>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sz="800" dirty="0" smtClean="0">
                <a:solidFill>
                  <a:prstClr val="white">
                    <a:lumMod val="50000"/>
                  </a:prstClr>
                </a:solidFill>
                <a:latin typeface="Arial" panose="020B0604020202020204" pitchFamily="34" charset="0"/>
                <a:cs typeface="Arial" panose="020B0604020202020204" pitchFamily="34" charset="0"/>
              </a:rPr>
              <a:t>Course Name</a:t>
            </a:r>
            <a:endParaRPr lang="en-US" sz="800" dirty="0">
              <a:solidFill>
                <a:prstClr val="white">
                  <a:lumMod val="50000"/>
                </a:prstClr>
              </a:solidFill>
              <a:latin typeface="Arial" panose="020B0604020202020204" pitchFamily="34" charset="0"/>
              <a:cs typeface="Arial" panose="020B0604020202020204" pitchFamily="34" charset="0"/>
            </a:endParaRPr>
          </a:p>
        </p:txBody>
      </p:sp>
      <p:pic>
        <p:nvPicPr>
          <p:cNvPr id="8" name="Picture 7" descr="C:\Users\lsmith\Dropbox\2014-15 Curriculum Release\Notes\Logos\PLTW_Com_sci.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05400" y="6248400"/>
            <a:ext cx="3975100" cy="411163"/>
          </a:xfrm>
          <a:prstGeom prst="rect">
            <a:avLst/>
          </a:prstGeom>
          <a:noFill/>
          <a:extLst>
            <a:ext uri="{909E8E84-426E-40DD-AFC4-6F175D3DCCD1}">
              <a14:hiddenFill xmlns:a14="http://schemas.microsoft.com/office/drawing/2010/main">
                <a:solidFill>
                  <a:srgbClr val="FFFFFF"/>
                </a:solidFill>
              </a14:hiddenFill>
            </a:ext>
          </a:extLst>
        </p:spPr>
      </p:pic>
      <p:sp>
        <p:nvSpPr>
          <p:cNvPr id="11" name="Footer Placeholder 3"/>
          <p:cNvSpPr>
            <a:spLocks noGrp="1"/>
          </p:cNvSpPr>
          <p:nvPr>
            <p:ph type="ftr" sz="quarter" idx="3"/>
          </p:nvPr>
        </p:nvSpPr>
        <p:spPr>
          <a:xfrm>
            <a:off x="6324600" y="6629400"/>
            <a:ext cx="2819400" cy="228600"/>
          </a:xfrm>
          <a:prstGeom prst="rect">
            <a:avLst/>
          </a:prstGeom>
        </p:spPr>
        <p:txBody>
          <a:bodyPr/>
          <a:lstStyle>
            <a:lvl1pPr>
              <a:defRPr sz="800">
                <a:solidFill>
                  <a:schemeClr val="bg1">
                    <a:lumMod val="50000"/>
                  </a:schemeClr>
                </a:solidFill>
              </a:defRPr>
            </a:lvl1pPr>
          </a:lstStyle>
          <a:p>
            <a:pPr algn="r"/>
            <a:r>
              <a:rPr lang="en-US" dirty="0" smtClean="0">
                <a:solidFill>
                  <a:prstClr val="white">
                    <a:lumMod val="50000"/>
                  </a:prstClr>
                </a:solidFill>
                <a:latin typeface="Arial" panose="020B0604020202020204" pitchFamily="34" charset="0"/>
                <a:cs typeface="Arial" panose="020B0604020202020204" pitchFamily="34" charset="0"/>
              </a:rPr>
              <a:t>Unpublished work © 2013 Project Lead The Way, Inc.</a:t>
            </a:r>
            <a:endParaRPr lang="en-US"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9485665"/>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ooter Placeholder 3"/>
          <p:cNvSpPr txBox="1">
            <a:spLocks/>
          </p:cNvSpPr>
          <p:nvPr userDrawn="1"/>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sz="800" dirty="0" smtClean="0">
                <a:solidFill>
                  <a:prstClr val="white">
                    <a:lumMod val="50000"/>
                  </a:prstClr>
                </a:solidFill>
                <a:latin typeface="Arial" panose="020B0604020202020204" pitchFamily="34" charset="0"/>
                <a:cs typeface="Arial" panose="020B0604020202020204" pitchFamily="34" charset="0"/>
              </a:rPr>
              <a:t>Course Name</a:t>
            </a:r>
            <a:endParaRPr lang="en-US" sz="800" dirty="0">
              <a:solidFill>
                <a:prstClr val="white">
                  <a:lumMod val="50000"/>
                </a:prstClr>
              </a:solidFill>
              <a:latin typeface="Arial" panose="020B0604020202020204" pitchFamily="34" charset="0"/>
              <a:cs typeface="Arial" panose="020B0604020202020204" pitchFamily="34" charset="0"/>
            </a:endParaRPr>
          </a:p>
        </p:txBody>
      </p:sp>
      <p:pic>
        <p:nvPicPr>
          <p:cNvPr id="7" name="Picture 6" descr="C:\Users\lsmith\Dropbox\2014-15 Curriculum Release\Notes\Logos\PLTW_Com_sci.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05400" y="6248400"/>
            <a:ext cx="3975100" cy="411163"/>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3"/>
          <p:cNvSpPr>
            <a:spLocks noGrp="1"/>
          </p:cNvSpPr>
          <p:nvPr>
            <p:ph type="ftr" sz="quarter" idx="3"/>
          </p:nvPr>
        </p:nvSpPr>
        <p:spPr>
          <a:xfrm>
            <a:off x="6324600" y="6629400"/>
            <a:ext cx="2819400" cy="228600"/>
          </a:xfrm>
          <a:prstGeom prst="rect">
            <a:avLst/>
          </a:prstGeom>
        </p:spPr>
        <p:txBody>
          <a:bodyPr/>
          <a:lstStyle>
            <a:lvl1pPr>
              <a:defRPr sz="800">
                <a:solidFill>
                  <a:schemeClr val="bg1">
                    <a:lumMod val="50000"/>
                  </a:schemeClr>
                </a:solidFill>
              </a:defRPr>
            </a:lvl1pPr>
          </a:lstStyle>
          <a:p>
            <a:pPr algn="r"/>
            <a:r>
              <a:rPr lang="en-US" dirty="0" smtClean="0">
                <a:solidFill>
                  <a:prstClr val="white">
                    <a:lumMod val="50000"/>
                  </a:prstClr>
                </a:solidFill>
                <a:latin typeface="Arial" panose="020B0604020202020204" pitchFamily="34" charset="0"/>
                <a:cs typeface="Arial" panose="020B0604020202020204" pitchFamily="34" charset="0"/>
              </a:rPr>
              <a:t>Unpublished work © 2013 Project Lead The Way, Inc.</a:t>
            </a:r>
            <a:endParaRPr lang="en-US"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4867627"/>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 name="Picture 9" descr="C:\Users\lsmith\Dropbox\2014-15 Curriculum Release\Notes\Logos\PLTW_Com_sci.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05400" y="6248400"/>
            <a:ext cx="3975100" cy="411163"/>
          </a:xfrm>
          <a:prstGeom prst="rect">
            <a:avLst/>
          </a:prstGeom>
          <a:noFill/>
          <a:extLst>
            <a:ext uri="{909E8E84-426E-40DD-AFC4-6F175D3DCCD1}">
              <a14:hiddenFill xmlns:a14="http://schemas.microsoft.com/office/drawing/2010/main">
                <a:solidFill>
                  <a:srgbClr val="FFFFFF"/>
                </a:solidFill>
              </a14:hiddenFill>
            </a:ext>
          </a:extLst>
        </p:spPr>
      </p:pic>
      <p:sp>
        <p:nvSpPr>
          <p:cNvPr id="11" name="Footer Placeholder 3"/>
          <p:cNvSpPr>
            <a:spLocks noGrp="1"/>
          </p:cNvSpPr>
          <p:nvPr>
            <p:ph type="ftr" sz="quarter" idx="3"/>
          </p:nvPr>
        </p:nvSpPr>
        <p:spPr>
          <a:xfrm>
            <a:off x="6324600" y="6629400"/>
            <a:ext cx="2819400" cy="228600"/>
          </a:xfrm>
          <a:prstGeom prst="rect">
            <a:avLst/>
          </a:prstGeom>
        </p:spPr>
        <p:txBody>
          <a:bodyPr/>
          <a:lstStyle>
            <a:lvl1pPr>
              <a:defRPr sz="800">
                <a:solidFill>
                  <a:schemeClr val="bg1">
                    <a:lumMod val="50000"/>
                  </a:schemeClr>
                </a:solidFill>
              </a:defRPr>
            </a:lvl1pPr>
          </a:lstStyle>
          <a:p>
            <a:pPr algn="r"/>
            <a:r>
              <a:rPr lang="en-US" dirty="0" smtClean="0">
                <a:solidFill>
                  <a:prstClr val="white">
                    <a:lumMod val="50000"/>
                  </a:prstClr>
                </a:solidFill>
                <a:latin typeface="Arial" panose="020B0604020202020204" pitchFamily="34" charset="0"/>
                <a:cs typeface="Arial" panose="020B0604020202020204" pitchFamily="34" charset="0"/>
              </a:rPr>
              <a:t>Unpublished work © 2013 Project Lead The Way, Inc.</a:t>
            </a:r>
            <a:endParaRPr lang="en-US"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0102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Footer Placeholder 3"/>
          <p:cNvSpPr txBox="1">
            <a:spLocks/>
          </p:cNvSpPr>
          <p:nvPr userDrawn="1"/>
        </p:nvSpPr>
        <p:spPr bwMode="auto">
          <a:xfrm>
            <a:off x="6934200" y="6629400"/>
            <a:ext cx="2209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800" dirty="0" smtClean="0">
                <a:solidFill>
                  <a:schemeClr val="bg1">
                    <a:lumMod val="50000"/>
                  </a:schemeClr>
                </a:solidFill>
                <a:latin typeface="Georgia" panose="02040502050405020303" pitchFamily="18" charset="0"/>
                <a:cs typeface="Arial" panose="020B0604020202020204" pitchFamily="34" charset="0"/>
              </a:rPr>
              <a:t>© 2015 Project Lead The Way, Inc.</a:t>
            </a:r>
            <a:endParaRPr lang="en-US" sz="800" dirty="0">
              <a:solidFill>
                <a:schemeClr val="bg1">
                  <a:lumMod val="50000"/>
                </a:schemeClr>
              </a:solidFill>
              <a:latin typeface="Georgia" panose="02040502050405020303" pitchFamily="18" charset="0"/>
              <a:cs typeface="Arial" panose="020B0604020202020204" pitchFamily="34" charset="0"/>
            </a:endParaRPr>
          </a:p>
        </p:txBody>
      </p:sp>
      <p:sp>
        <p:nvSpPr>
          <p:cNvPr id="4" name="Footer Placeholder 3"/>
          <p:cNvSpPr txBox="1">
            <a:spLocks/>
          </p:cNvSpPr>
          <p:nvPr userDrawn="1"/>
        </p:nvSpPr>
        <p:spPr>
          <a:xfrm>
            <a:off x="0" y="6629400"/>
            <a:ext cx="2499360" cy="22860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800" dirty="0" smtClean="0">
                <a:solidFill>
                  <a:schemeClr val="bg1">
                    <a:lumMod val="50000"/>
                  </a:schemeClr>
                </a:solidFill>
                <a:latin typeface="Georgia" panose="02040502050405020303" pitchFamily="18" charset="0"/>
                <a:cs typeface="Arial" panose="020B0604020202020204" pitchFamily="34" charset="0"/>
              </a:rPr>
              <a:t>Introduction to Computer Science</a:t>
            </a:r>
            <a:endParaRPr lang="en-US" sz="800" dirty="0">
              <a:solidFill>
                <a:schemeClr val="bg1">
                  <a:lumMod val="50000"/>
                </a:schemeClr>
              </a:solidFill>
              <a:latin typeface="Georgia" panose="02040502050405020303" pitchFamily="18"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9219" name="Rectangle 3"/>
          <p:cNvSpPr>
            <a:spLocks noGrp="1" noChangeArrowheads="1"/>
          </p:cNvSpPr>
          <p:nvPr>
            <p:ph type="body" idx="1"/>
          </p:nvPr>
        </p:nvSpPr>
        <p:spPr bwMode="auto">
          <a:xfrm>
            <a:off x="381000" y="1295400"/>
            <a:ext cx="8229600" cy="4830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68B3C12-BC1A-4959-8182-8B391870C7D3}"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fontAlgn="base">
        <a:spcBef>
          <a:spcPct val="0"/>
        </a:spcBef>
        <a:spcAft>
          <a:spcPct val="0"/>
        </a:spcAft>
        <a:defRPr sz="3600">
          <a:solidFill>
            <a:srgbClr val="00386B"/>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3200">
          <a:solidFill>
            <a:schemeClr val="tx1"/>
          </a:solidFill>
          <a:latin typeface="+mn-lt"/>
        </a:defRPr>
      </a:lvl2pPr>
      <a:lvl3pPr marL="1143000" indent="-228600" algn="l" rtl="0" fontAlgn="base">
        <a:spcBef>
          <a:spcPct val="20000"/>
        </a:spcBef>
        <a:spcAft>
          <a:spcPct val="0"/>
        </a:spcAft>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3"/>
          <p:cNvSpPr txBox="1">
            <a:spLocks/>
          </p:cNvSpPr>
          <p:nvPr userDrawn="1"/>
        </p:nvSpPr>
        <p:spPr>
          <a:xfrm>
            <a:off x="0" y="6629400"/>
            <a:ext cx="28194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en-US" sz="800" dirty="0">
              <a:solidFill>
                <a:prstClr val="white">
                  <a:lumMod val="50000"/>
                </a:prstClr>
              </a:solidFill>
              <a:latin typeface="Arial" panose="020B0604020202020204" pitchFamily="34" charset="0"/>
              <a:cs typeface="Arial" panose="020B0604020202020204" pitchFamily="34" charset="0"/>
            </a:endParaRPr>
          </a:p>
        </p:txBody>
      </p:sp>
      <p:sp>
        <p:nvSpPr>
          <p:cNvPr id="7" name="Footer Placeholder 3"/>
          <p:cNvSpPr>
            <a:spLocks noGrp="1"/>
          </p:cNvSpPr>
          <p:nvPr>
            <p:ph type="ftr" sz="quarter" idx="3"/>
          </p:nvPr>
        </p:nvSpPr>
        <p:spPr>
          <a:xfrm>
            <a:off x="6324600" y="6629400"/>
            <a:ext cx="2819400" cy="228600"/>
          </a:xfrm>
          <a:prstGeom prst="rect">
            <a:avLst/>
          </a:prstGeom>
        </p:spPr>
        <p:txBody>
          <a:bodyPr/>
          <a:lstStyle>
            <a:lvl1pPr>
              <a:defRPr sz="800">
                <a:solidFill>
                  <a:schemeClr val="bg1">
                    <a:lumMod val="50000"/>
                  </a:schemeClr>
                </a:solidFill>
              </a:defRPr>
            </a:lvl1pPr>
          </a:lstStyle>
          <a:p>
            <a:pPr algn="r" fontAlgn="auto">
              <a:spcBef>
                <a:spcPts val="0"/>
              </a:spcBef>
              <a:spcAft>
                <a:spcPts val="0"/>
              </a:spcAft>
            </a:pPr>
            <a:r>
              <a:rPr lang="en-US" dirty="0" smtClean="0">
                <a:solidFill>
                  <a:prstClr val="white">
                    <a:lumMod val="50000"/>
                  </a:prstClr>
                </a:solidFill>
                <a:latin typeface="Arial" panose="020B0604020202020204" pitchFamily="34" charset="0"/>
                <a:cs typeface="Arial" panose="020B0604020202020204" pitchFamily="34" charset="0"/>
              </a:rPr>
              <a:t>© 2014 Project Lead The Way, Inc.</a:t>
            </a:r>
            <a:endParaRPr lang="en-US" dirty="0">
              <a:solidFill>
                <a:prstClr val="white">
                  <a:lumMod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29804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4343399"/>
            <a:ext cx="6400800" cy="1415955"/>
          </a:xfrm>
        </p:spPr>
        <p:txBody>
          <a:bodyPr>
            <a:noAutofit/>
          </a:bodyPr>
          <a:lstStyle/>
          <a:p>
            <a:pPr marL="0" indent="0" algn="ctr">
              <a:buNone/>
            </a:pPr>
            <a:r>
              <a:rPr lang="en-US" b="1" dirty="0" smtClean="0">
                <a:solidFill>
                  <a:srgbClr val="002060"/>
                </a:solidFill>
                <a:latin typeface="Georgia" panose="02040502050405020303" pitchFamily="18" charset="0"/>
                <a:cs typeface="Arial" panose="020B0604020202020204" pitchFamily="34" charset="0"/>
              </a:rPr>
              <a:t>Web Languages</a:t>
            </a:r>
          </a:p>
          <a:p>
            <a:pPr marL="0" indent="0" algn="ctr">
              <a:buNone/>
            </a:pPr>
            <a:r>
              <a:rPr lang="en-US" b="1" dirty="0" smtClean="0">
                <a:solidFill>
                  <a:srgbClr val="002060"/>
                </a:solidFill>
                <a:latin typeface="Georgia" panose="02040502050405020303" pitchFamily="18" charset="0"/>
                <a:cs typeface="Arial" panose="020B0604020202020204" pitchFamily="34" charset="0"/>
              </a:rPr>
              <a:t>What Is a Web </a:t>
            </a:r>
            <a:r>
              <a:rPr lang="en-US" b="1" dirty="0">
                <a:solidFill>
                  <a:srgbClr val="002060"/>
                </a:solidFill>
                <a:latin typeface="Georgia" panose="02040502050405020303" pitchFamily="18" charset="0"/>
                <a:cs typeface="Arial" panose="020B0604020202020204" pitchFamily="34" charset="0"/>
              </a:rPr>
              <a:t>P</a:t>
            </a:r>
            <a:r>
              <a:rPr lang="en-US" b="1" dirty="0" smtClean="0">
                <a:solidFill>
                  <a:srgbClr val="002060"/>
                </a:solidFill>
                <a:latin typeface="Georgia" panose="02040502050405020303" pitchFamily="18" charset="0"/>
                <a:cs typeface="Arial" panose="020B0604020202020204" pitchFamily="34" charset="0"/>
              </a:rPr>
              <a:t>age?</a:t>
            </a:r>
            <a:endParaRPr lang="en-US" b="1" dirty="0">
              <a:solidFill>
                <a:srgbClr val="002060"/>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563657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386B"/>
                </a:solidFill>
                <a:latin typeface="Georgia" panose="02040502050405020303" pitchFamily="18" charset="0"/>
              </a:rPr>
              <a:t>Learning More</a:t>
            </a:r>
            <a:br>
              <a:rPr lang="en-US" dirty="0" smtClean="0">
                <a:solidFill>
                  <a:srgbClr val="00386B"/>
                </a:solidFill>
                <a:latin typeface="Georgia" panose="02040502050405020303" pitchFamily="18" charset="0"/>
              </a:rPr>
            </a:br>
            <a:endParaRPr lang="en-US" dirty="0">
              <a:solidFill>
                <a:srgbClr val="00386B"/>
              </a:solidFill>
              <a:latin typeface="Georgia" panose="02040502050405020303" pitchFamily="18" charset="0"/>
            </a:endParaRPr>
          </a:p>
        </p:txBody>
      </p:sp>
      <p:sp>
        <p:nvSpPr>
          <p:cNvPr id="4" name="Content Placeholder 8"/>
          <p:cNvSpPr txBox="1">
            <a:spLocks/>
          </p:cNvSpPr>
          <p:nvPr/>
        </p:nvSpPr>
        <p:spPr>
          <a:xfrm>
            <a:off x="457200" y="990601"/>
            <a:ext cx="8343900" cy="2793999"/>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3200">
                <a:solidFill>
                  <a:schemeClr val="tx1"/>
                </a:solidFill>
                <a:latin typeface="+mn-lt"/>
              </a:defRPr>
            </a:lvl2pPr>
            <a:lvl3pPr marL="1143000" indent="-228600" algn="l" rtl="0" eaLnBrk="1" fontAlgn="base" hangingPunct="1">
              <a:spcBef>
                <a:spcPct val="20000"/>
              </a:spcBef>
              <a:spcAft>
                <a:spcPct val="0"/>
              </a:spcAft>
              <a:buChar char="•"/>
              <a:defRPr sz="3200">
                <a:solidFill>
                  <a:schemeClr val="tx1"/>
                </a:solidFill>
                <a:latin typeface="+mn-lt"/>
              </a:defRPr>
            </a:lvl3pPr>
            <a:lvl4pPr marL="1600200" indent="-228600" algn="l" rtl="0" eaLnBrk="1" fontAlgn="base" hangingPunct="1">
              <a:spcBef>
                <a:spcPct val="20000"/>
              </a:spcBef>
              <a:spcAft>
                <a:spcPct val="0"/>
              </a:spcAft>
              <a:buChar char="–"/>
              <a:defRPr sz="3200">
                <a:solidFill>
                  <a:schemeClr val="tx1"/>
                </a:solidFill>
                <a:latin typeface="+mn-lt"/>
              </a:defRPr>
            </a:lvl4pPr>
            <a:lvl5pPr marL="2057400" indent="-228600" algn="l" rtl="0" eaLnBrk="1" fontAlgn="base" hangingPunct="1">
              <a:spcBef>
                <a:spcPct val="20000"/>
              </a:spcBef>
              <a:spcAft>
                <a:spcPct val="0"/>
              </a:spcAft>
              <a:buChar char="»"/>
              <a:defRPr sz="32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endParaRPr lang="en-US" kern="0" dirty="0" smtClean="0">
              <a:latin typeface="Georgia" panose="02040502050405020303" pitchFamily="18" charset="0"/>
            </a:endParaRPr>
          </a:p>
          <a:p>
            <a:pPr marL="0" indent="0">
              <a:buNone/>
            </a:pPr>
            <a:endParaRPr lang="en-US" kern="0" dirty="0" smtClean="0">
              <a:latin typeface="Georgia" panose="02040502050405020303" pitchFamily="18" charset="0"/>
            </a:endParaRPr>
          </a:p>
        </p:txBody>
      </p:sp>
      <p:sp>
        <p:nvSpPr>
          <p:cNvPr id="5" name="Content Placeholder 2"/>
          <p:cNvSpPr txBox="1">
            <a:spLocks/>
          </p:cNvSpPr>
          <p:nvPr/>
        </p:nvSpPr>
        <p:spPr>
          <a:xfrm>
            <a:off x="571500" y="990677"/>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3200">
                <a:solidFill>
                  <a:schemeClr val="tx1"/>
                </a:solidFill>
                <a:latin typeface="+mn-lt"/>
              </a:defRPr>
            </a:lvl2pPr>
            <a:lvl3pPr marL="1143000" indent="-228600" algn="l" rtl="0" eaLnBrk="1" fontAlgn="base" hangingPunct="1">
              <a:spcBef>
                <a:spcPct val="20000"/>
              </a:spcBef>
              <a:spcAft>
                <a:spcPct val="0"/>
              </a:spcAft>
              <a:buChar char="•"/>
              <a:defRPr sz="3200">
                <a:solidFill>
                  <a:schemeClr val="tx1"/>
                </a:solidFill>
                <a:latin typeface="+mn-lt"/>
              </a:defRPr>
            </a:lvl3pPr>
            <a:lvl4pPr marL="1600200" indent="-228600" algn="l" rtl="0" eaLnBrk="1" fontAlgn="base" hangingPunct="1">
              <a:spcBef>
                <a:spcPct val="20000"/>
              </a:spcBef>
              <a:spcAft>
                <a:spcPct val="0"/>
              </a:spcAft>
              <a:buChar char="–"/>
              <a:defRPr sz="3200">
                <a:solidFill>
                  <a:schemeClr val="tx1"/>
                </a:solidFill>
                <a:latin typeface="+mn-lt"/>
              </a:defRPr>
            </a:lvl4pPr>
            <a:lvl5pPr marL="2057400" indent="-228600" algn="l" rtl="0" eaLnBrk="1" fontAlgn="base" hangingPunct="1">
              <a:spcBef>
                <a:spcPct val="20000"/>
              </a:spcBef>
              <a:spcAft>
                <a:spcPct val="0"/>
              </a:spcAft>
              <a:buChar char="»"/>
              <a:defRPr sz="32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kern="0" dirty="0" smtClean="0">
                <a:latin typeface="Georgia" panose="02040502050405020303" pitchFamily="18" charset="0"/>
              </a:rPr>
              <a:t>W3C is the authority</a:t>
            </a:r>
          </a:p>
          <a:p>
            <a:pPr lvl="1"/>
            <a:r>
              <a:rPr lang="en-US" sz="2800" kern="0" dirty="0">
                <a:latin typeface="Georgia" panose="02040502050405020303" pitchFamily="18" charset="0"/>
              </a:rPr>
              <a:t>http://www.w3.org</a:t>
            </a:r>
            <a:r>
              <a:rPr lang="en-US" sz="2800" kern="0" dirty="0" smtClean="0">
                <a:latin typeface="Georgia" panose="02040502050405020303" pitchFamily="18" charset="0"/>
              </a:rPr>
              <a:t>/</a:t>
            </a:r>
            <a:br>
              <a:rPr lang="en-US" sz="2800" kern="0" dirty="0" smtClean="0">
                <a:latin typeface="Georgia" panose="02040502050405020303" pitchFamily="18" charset="0"/>
              </a:rPr>
            </a:br>
            <a:endParaRPr lang="en-US" sz="2800" kern="0" dirty="0" smtClean="0">
              <a:latin typeface="Georgia" panose="02040502050405020303" pitchFamily="18" charset="0"/>
            </a:endParaRPr>
          </a:p>
          <a:p>
            <a:r>
              <a:rPr lang="en-US" kern="0" dirty="0" smtClean="0">
                <a:latin typeface="Georgia" panose="02040502050405020303" pitchFamily="18" charset="0"/>
              </a:rPr>
              <a:t>W3Schools and many other organizations have learning resources</a:t>
            </a:r>
          </a:p>
          <a:p>
            <a:pPr lvl="1"/>
            <a:r>
              <a:rPr lang="en-US" sz="2800" kern="0" dirty="0">
                <a:latin typeface="Georgia" panose="02040502050405020303" pitchFamily="18" charset="0"/>
              </a:rPr>
              <a:t>http://www.w3schools.com/</a:t>
            </a:r>
            <a:endParaRPr lang="en-US" sz="2800" kern="0" dirty="0" smtClean="0">
              <a:latin typeface="Georgia" panose="02040502050405020303" pitchFamily="18" charset="0"/>
            </a:endParaRPr>
          </a:p>
          <a:p>
            <a:pPr marL="0" indent="0">
              <a:buNone/>
            </a:pPr>
            <a:endParaRPr lang="en-US" kern="0" dirty="0" smtClean="0">
              <a:latin typeface="Georgia" panose="02040502050405020303" pitchFamily="18" charset="0"/>
            </a:endParaRPr>
          </a:p>
        </p:txBody>
      </p:sp>
    </p:spTree>
    <p:extLst>
      <p:ext uri="{BB962C8B-B14F-4D97-AF65-F5344CB8AC3E}">
        <p14:creationId xmlns:p14="http://schemas.microsoft.com/office/powerpoint/2010/main" val="754045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a:spLocks/>
          </p:cNvSpPr>
          <p:nvPr/>
        </p:nvSpPr>
        <p:spPr>
          <a:xfrm>
            <a:off x="457200" y="274638"/>
            <a:ext cx="8229600" cy="715962"/>
          </a:xfrm>
          <a:prstGeom prst="rect">
            <a:avLst/>
          </a:prstGeom>
        </p:spPr>
        <p:txBody>
          <a:bodyPr vert="horz" lIns="91440" tIns="45720" rIns="91440" bIns="45720" rtlCol="0" anchor="ctr">
            <a:normAutofit/>
          </a:bodyPr>
          <a:lstStyle>
            <a:lvl1pPr algn="l"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ctr"/>
            <a:r>
              <a:rPr lang="en-US" kern="0" dirty="0" smtClean="0">
                <a:solidFill>
                  <a:srgbClr val="00386B"/>
                </a:solidFill>
                <a:latin typeface="Georgia" panose="02040502050405020303" pitchFamily="18" charset="0"/>
              </a:rPr>
              <a:t>The Web Is Part of the Internet</a:t>
            </a:r>
            <a:endParaRPr lang="en-US" kern="0" dirty="0">
              <a:solidFill>
                <a:srgbClr val="00386B"/>
              </a:solidFill>
              <a:latin typeface="Georgia" panose="02040502050405020303" pitchFamily="18" charset="0"/>
            </a:endParaRPr>
          </a:p>
        </p:txBody>
      </p:sp>
      <p:sp>
        <p:nvSpPr>
          <p:cNvPr id="16" name="Content Placeholder 2"/>
          <p:cNvSpPr>
            <a:spLocks noGrp="1"/>
          </p:cNvSpPr>
          <p:nvPr>
            <p:ph idx="1"/>
          </p:nvPr>
        </p:nvSpPr>
        <p:spPr>
          <a:xfrm>
            <a:off x="457200" y="1132840"/>
            <a:ext cx="8229600" cy="4525963"/>
          </a:xfrm>
        </p:spPr>
        <p:txBody>
          <a:bodyPr/>
          <a:lstStyle/>
          <a:p>
            <a:r>
              <a:rPr lang="en-US" b="1" dirty="0" smtClean="0">
                <a:latin typeface="Georgia" panose="02040502050405020303" pitchFamily="18" charset="0"/>
              </a:rPr>
              <a:t>TCP/IP </a:t>
            </a:r>
            <a:r>
              <a:rPr lang="en-US" dirty="0" smtClean="0">
                <a:latin typeface="Georgia" panose="02040502050405020303" pitchFamily="18" charset="0"/>
              </a:rPr>
              <a:t>connects computers to create the Internet. </a:t>
            </a:r>
          </a:p>
          <a:p>
            <a:r>
              <a:rPr lang="en-US" b="1" i="1" dirty="0" smtClean="0">
                <a:latin typeface="Georgia" panose="02040502050405020303" pitchFamily="18" charset="0"/>
              </a:rPr>
              <a:t>All </a:t>
            </a:r>
            <a:r>
              <a:rPr lang="en-US" dirty="0" smtClean="0">
                <a:latin typeface="Georgia" panose="02040502050405020303" pitchFamily="18" charset="0"/>
              </a:rPr>
              <a:t>computers on the Internet have an IP address, e.g. 140.80.12.60. This address is used as the "To:" and "From:" address in TCP/IP.</a:t>
            </a:r>
          </a:p>
          <a:p>
            <a:r>
              <a:rPr lang="en-US" dirty="0" smtClean="0">
                <a:latin typeface="Georgia" panose="02040502050405020303" pitchFamily="18" charset="0"/>
              </a:rPr>
              <a:t>Some computers on the Internet are </a:t>
            </a:r>
            <a:br>
              <a:rPr lang="en-US" dirty="0" smtClean="0">
                <a:latin typeface="Georgia" panose="02040502050405020303" pitchFamily="18" charset="0"/>
              </a:rPr>
            </a:br>
            <a:r>
              <a:rPr lang="en-US" i="1" dirty="0" smtClean="0">
                <a:latin typeface="Georgia" panose="02040502050405020303" pitchFamily="18" charset="0"/>
              </a:rPr>
              <a:t>web servers</a:t>
            </a:r>
            <a:r>
              <a:rPr lang="en-US" dirty="0" smtClean="0">
                <a:latin typeface="Georgia" panose="02040502050405020303" pitchFamily="18" charset="0"/>
              </a:rPr>
              <a:t>, answering requests using the HTTP protocol.</a:t>
            </a:r>
          </a:p>
          <a:p>
            <a:endParaRPr lang="en-US" dirty="0" smtClean="0">
              <a:latin typeface="Georgia" panose="02040502050405020303" pitchFamily="18" charset="0"/>
            </a:endParaRPr>
          </a:p>
        </p:txBody>
      </p:sp>
      <p:sp>
        <p:nvSpPr>
          <p:cNvPr id="17" name="AutoShape 2" descr="data:image/jpeg;base64,/9j/4AAQSkZJRgABAQAAAQABAAD/2wCEAAkGBwgHBgkIBwgKCgkLDRYPDQwMDRsUFRAWIB0iIiAdHx8kKDQsJCYxJx8fLT0tMTU3Ojo6Iys/RD84QzQ5OjcBCgoKDQwNGg8PGjclHyU3Nzc3Nzc3Nzc3Nzc3Nzc3Nzc3Nzc3Nzc3Nzc3Nzc3Nzc3Nzc3Nzc3Nzc3Nzc3Nzc3N//AABEIAFoAhwMBIgACEQEDEQH/xAAcAAAABwEBAAAAAAAAAAAAAAABAgMEBQYHAAj/xAA8EAABAwMBBQUECAQHAAAAAAABAAIDBAURIQYSMUFRBxMyYXGBkaGxFCIjQlJiktEVJKLBFzNEcoKy8P/EABkBAAIDAQAAAAAAAAAAAAAAAAMEAAIFAf/EACIRAAIBAwUBAQEBAAAAAAAAAAABAgMEERITITFBUXEiBf/aAAwDAQACEQMRAD8AuVHeoXaE4UnHdID98LJ4KuZj+ak4KuYkeJPbUMCeueTUYa2J/Bw96dsnZjxBZnFcHxnxOCcsvcodgSlVdFeFtxrw0dszTzSgkb1VMt9yklI3nqZjqXfiQ5QwEU8k3vBDoVFxVBPNLCoxxVGi6Y+3QiOizwTZtW3OCUq2paeBVSwYRkJTGEUSAoDKAoQUaEqGpBkwSolC4QNuoC1B3zUBnb1UIAWrkBmZ1XKEMSjpwHDIU1TU7TEDhYpBdK2F32FXUMx0kKmaPbW+0oAFW2RvSSJp+WCmVkFwafLA0nguFO0DOFQqftArP9TR08vXcJZ+6nrPtlDdauChjoJmzzvDG4e0tHUknGABknyCs20iJJluonNYQpmOTeAPkoaCjmLsjh1UxT0wa1v2uTzwlJ3MPoxG3m/B5Tkk4HFLySRxtzM/GOWU6qKcRUO5T5a4DVw4u9Vl21t8noJBCXYLueUtVrtdDdvbKfZc3V3ezYpwMA6glO6esaQHPdugrNrPc7kG966kmETsBzzjhnpnPDRWF12jqGNLHa51HAjywl43El6Nzs4S6RfaeRkjcska70KSqi9oO6VQxcJWxGRrt0F4APqT+yewbQOO7G48Bk9cE6I8br6LSsX4yYkvlHTSOZPcKaNzTgtdK0EfFMqjbiy0xw65xPPSMF3yCpvaJSQ1NPFcYI2iRh3ZXAeIHmccdVn7t31PkE/SUakdRn14ypS0s2Sp7SbNEwlk80h6NiP91Xa7tUbn+XgnI8wB/dZu4jhg+5N5Dg+A+4I23FAHJl8m7VrmT/L0kYHWR+fgFyoA49P+X7Ll3RH4c1MYt0Rs5SeUIVEWYq0q7dmdGJbnVVbsbtPAI2k/jldu/wDQSqjtWodnkLILJTPkH1qyqlnB6NiaI2/F8iFcz00mHtYaqqRpcH1gMDQJ3G1pxkjKaU88EEQOXOceQTiGqEj9Iy0FYySNaWSWfJHDQd7O4BrWAkn0WOXKaO9bUABodFCS4+XRaBtBBLX04hZVSMYfut0Veodnqe3B0hcTk6uJ1KlSbfHwJbxjFZb5Y5M9NFC1hAGmgGiCngo6p+ZYo+uoyoa7lxe1tO7IBzokZ21zqEzUD/to9Q3Pi8kHI01gn6uyxOhEcDnRtBzoc496hGxinfUQzTh08zmiMYxhoOqY2zbmOQmCvD4ZmfVe1zSN0hLVLPp830mCQPBGhHRWeU+SseV3kmrlG2qsstOGDedE5mTyONFkZec4wT5DQBXua6y0eY5HZDiMk8QqLWEfSpcE7peS1rehWvY1MpoyP9Kn1ITdIR4jjyCSeAdSAPXilH4A5NSDiMZA06laJlJBT+XJ9AuQOdnQku8gEC4TAxARwiBKNQkgjOzutJ6arVaZn0Ge20AJBo6GKJ45b5zI73l/wWeWCj+n3qipj4XSgv8A9o1Pyx7VpOzVqn2ovtZ3dR3OQ+Zjy3IDcgNB16YCTvcySih2xahJzkWqlk7wANyGganqVKQT92Bxb+ZQVPbrhbpKiGoqqds0GMxAF2RjOc6fJSVglbcQ+oniLWQy90Y38HO5nPMYx/4LKWdWn01JYa1eDx1RB3oLnj1you/VLY4cwv3SOR4FEqLfDX7S00DGlse8XTMiO7loHl541Ve22kkoa1kdLHLLC87u43LyPTnyUepoLCEVJfmRtNLJvmSDBPHGfgpW31EFVTPdBlkv32Hi13QqsW6va1xjqQRG47rXnkeh6FP61vcFk9O8xyjwvb8iOYVMBHyEuNFTy1XemFrZwMF34vVM6GqaHFsTjFINCBwKcz14rQY90R1YbktHBw6hBsRaKet2toqS4se+GUvLmhxGSGlwyRy0RIRcuAVWagsobXalfWRxznecC4AuHDPRU+p3WSuaJA7dOHBvHPReqbjY6KusNVZhG2CmnhdEBE0DcyNCPMHVeTX0NRarncLbVjdnppTG/Q6lpIJHkdFpWtHbl2ZNzc7scYDOeccN0eaTJzk6nHMlAT0HtKI456ux7lomczi7B1OfILkRxwOPsC5dyQbtSjUEgzIMEHAG8W8CUI0CpEsyRsF4ks90bPT0ramd47tjXEjBJHDzXp7Z3Z2lsffTR5NRUBve6/VaRxDfLOV507LrWLxt/a4nt3ooZDUP9IxvD+oNHtXqN2SEvL+nkLFtLBA7R7Ni8Tsq6Wp+jVbWd2SRlr254HoRk6qMfYbhZbdiJwq2lxfJ3bcFh9OYVyYNUsMhAlRg3n0Yp3NSCS8M4sNQY5K6pnDu/Lgxmfw4/c/BMKcfxK/CTu2mKnicXEjg46A/NadWUVPWwGKeMEHUEcQeoUCdkm0zKg0VU7elHgc0AE+oS8reXCXKHad5B5b4bMnvkYbfahjAC17TgdcJsao0kTGvy+InO7zZ5jy8ldJNgbpX3OObAgEZ1fK7iOeManKCHs6ulRcR3/dw0zXDefvAktzrgDn64QNmeehiVzTS7K9svYP4vtDTRP7wRklz3xnUNx7QtWsOx9tste6uhMstSW7rXS4wwHjgAcfNT0MEUIxDEyMfkaAjlO06Kj32ZdW4lU/AQVgvbpYRQ7UUl6gjAhuMRjm00ErANfa3H6St5CpXbBaHXbYiqdEwumoXtq2ADOQ3R39JcmIPEkLS6PNzjl3M+qTeQRjj5BSFvsl1uxxbLbWVgPB0MLiz9WMKxUnZZtZUgOqKKGiZzNROPk3JTOpAcMpBdrjh6LlpP+FbaSMPuF0dI4/cp490D2uz8lynLONpEhU9jcEhzbbzJH+WphD8+1pHyVcuvZTtXRAmnpqevZnjSzDP6XYPuyt1pOIUjGhamEwUHsi7P5tl2y3S7Fv8SqYgxsLde4YcEgnm44GccMcStKJSTEd6oWDsOqUykY+KVXGdDAoSihceK4QMEKK1GXCAoqFAVCHLiAQQeBXBcodCgNY0NaA0DgBphMK/wlPzxUfXeA+ivE4yvXCMOiy4cOCFDcP8lcjx6Atcn//Z"/>
          <p:cNvSpPr>
            <a:spLocks noChangeAspect="1" noChangeArrowheads="1"/>
          </p:cNvSpPr>
          <p:nvPr/>
        </p:nvSpPr>
        <p:spPr bwMode="auto">
          <a:xfrm>
            <a:off x="155575" y="-411163"/>
            <a:ext cx="1285875"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390325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a:spLocks/>
          </p:cNvSpPr>
          <p:nvPr/>
        </p:nvSpPr>
        <p:spPr>
          <a:xfrm>
            <a:off x="457200" y="274638"/>
            <a:ext cx="8229600" cy="715962"/>
          </a:xfrm>
          <a:prstGeom prst="rect">
            <a:avLst/>
          </a:prstGeom>
        </p:spPr>
        <p:txBody>
          <a:bodyPr vert="horz" lIns="91440" tIns="45720" rIns="91440" bIns="45720" rtlCol="0" anchor="ctr">
            <a:normAutofit/>
          </a:bodyPr>
          <a:lstStyle>
            <a:lvl1pPr algn="l"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smtClean="0">
                <a:solidFill>
                  <a:srgbClr val="00386B"/>
                </a:solidFill>
                <a:latin typeface="Georgia" panose="02040502050405020303" pitchFamily="18" charset="0"/>
              </a:rPr>
              <a:t>Acronyms</a:t>
            </a:r>
            <a:endParaRPr lang="en-US" kern="0" dirty="0">
              <a:solidFill>
                <a:srgbClr val="00386B"/>
              </a:solidFill>
              <a:latin typeface="Georgia" panose="02040502050405020303" pitchFamily="18" charset="0"/>
            </a:endParaRPr>
          </a:p>
        </p:txBody>
      </p:sp>
      <p:sp>
        <p:nvSpPr>
          <p:cNvPr id="16" name="Content Placeholder 8"/>
          <p:cNvSpPr txBox="1">
            <a:spLocks/>
          </p:cNvSpPr>
          <p:nvPr/>
        </p:nvSpPr>
        <p:spPr>
          <a:xfrm>
            <a:off x="457200" y="990600"/>
            <a:ext cx="8382000" cy="5872565"/>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3200">
                <a:solidFill>
                  <a:schemeClr val="tx1"/>
                </a:solidFill>
                <a:latin typeface="+mn-lt"/>
              </a:defRPr>
            </a:lvl2pPr>
            <a:lvl3pPr marL="1143000" indent="-228600" algn="l" rtl="0" eaLnBrk="1" fontAlgn="base" hangingPunct="1">
              <a:spcBef>
                <a:spcPct val="20000"/>
              </a:spcBef>
              <a:spcAft>
                <a:spcPct val="0"/>
              </a:spcAft>
              <a:buChar char="•"/>
              <a:defRPr sz="3200">
                <a:solidFill>
                  <a:schemeClr val="tx1"/>
                </a:solidFill>
                <a:latin typeface="+mn-lt"/>
              </a:defRPr>
            </a:lvl3pPr>
            <a:lvl4pPr marL="1600200" indent="-228600" algn="l" rtl="0" eaLnBrk="1" fontAlgn="base" hangingPunct="1">
              <a:spcBef>
                <a:spcPct val="20000"/>
              </a:spcBef>
              <a:spcAft>
                <a:spcPct val="0"/>
              </a:spcAft>
              <a:buChar char="–"/>
              <a:defRPr sz="3200">
                <a:solidFill>
                  <a:schemeClr val="tx1"/>
                </a:solidFill>
                <a:latin typeface="+mn-lt"/>
              </a:defRPr>
            </a:lvl4pPr>
            <a:lvl5pPr marL="2057400" indent="-228600" algn="l" rtl="0" eaLnBrk="1" fontAlgn="base" hangingPunct="1">
              <a:spcBef>
                <a:spcPct val="20000"/>
              </a:spcBef>
              <a:spcAft>
                <a:spcPct val="0"/>
              </a:spcAft>
              <a:buChar char="»"/>
              <a:defRPr sz="32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b="1" kern="0" dirty="0" smtClean="0">
                <a:latin typeface="Georgia" panose="02040502050405020303" pitchFamily="18" charset="0"/>
              </a:rPr>
              <a:t>Protocols</a:t>
            </a:r>
          </a:p>
          <a:p>
            <a:r>
              <a:rPr lang="en-US" kern="0" dirty="0" smtClean="0">
                <a:latin typeface="Georgia" panose="02040502050405020303" pitchFamily="18" charset="0"/>
              </a:rPr>
              <a:t>TCP </a:t>
            </a:r>
            <a:r>
              <a:rPr lang="en-US" kern="0" dirty="0">
                <a:latin typeface="Georgia" panose="02040502050405020303" pitchFamily="18" charset="0"/>
              </a:rPr>
              <a:t>= Transmission Control Protocol</a:t>
            </a:r>
          </a:p>
          <a:p>
            <a:r>
              <a:rPr lang="en-US" kern="0" dirty="0">
                <a:latin typeface="Georgia" panose="02040502050405020303" pitchFamily="18" charset="0"/>
              </a:rPr>
              <a:t>IP = Internet Protocol</a:t>
            </a:r>
          </a:p>
          <a:p>
            <a:r>
              <a:rPr lang="en-US" kern="0" dirty="0">
                <a:latin typeface="Georgia" panose="02040502050405020303" pitchFamily="18" charset="0"/>
              </a:rPr>
              <a:t>HTTP = Hypertext Transfer </a:t>
            </a:r>
            <a:r>
              <a:rPr lang="en-US" kern="0" dirty="0" smtClean="0">
                <a:latin typeface="Georgia" panose="02040502050405020303" pitchFamily="18" charset="0"/>
              </a:rPr>
              <a:t>Protocol</a:t>
            </a:r>
            <a:br>
              <a:rPr lang="en-US" kern="0" dirty="0" smtClean="0">
                <a:latin typeface="Georgia" panose="02040502050405020303" pitchFamily="18" charset="0"/>
              </a:rPr>
            </a:br>
            <a:endParaRPr lang="en-US" kern="0" dirty="0" smtClean="0">
              <a:latin typeface="Georgia" panose="02040502050405020303" pitchFamily="18" charset="0"/>
            </a:endParaRPr>
          </a:p>
          <a:p>
            <a:pPr marL="0" indent="0">
              <a:buNone/>
            </a:pPr>
            <a:r>
              <a:rPr lang="en-US" b="1" kern="0" dirty="0" smtClean="0">
                <a:latin typeface="Georgia" panose="02040502050405020303" pitchFamily="18" charset="0"/>
              </a:rPr>
              <a:t>Languages</a:t>
            </a:r>
            <a:endParaRPr lang="en-US" b="1" kern="0" dirty="0">
              <a:latin typeface="Georgia" panose="02040502050405020303" pitchFamily="18" charset="0"/>
            </a:endParaRPr>
          </a:p>
          <a:p>
            <a:r>
              <a:rPr lang="en-US" kern="0" dirty="0">
                <a:latin typeface="Georgia" panose="02040502050405020303" pitchFamily="18" charset="0"/>
              </a:rPr>
              <a:t>HTML = Hypertext Markup Language</a:t>
            </a:r>
          </a:p>
          <a:p>
            <a:r>
              <a:rPr lang="en-US" kern="0" dirty="0">
                <a:latin typeface="Georgia" panose="02040502050405020303" pitchFamily="18" charset="0"/>
              </a:rPr>
              <a:t>CSS = Cascading Style Sheet</a:t>
            </a:r>
          </a:p>
          <a:p>
            <a:pPr marL="0" indent="0">
              <a:buNone/>
            </a:pPr>
            <a:endParaRPr lang="en-US" kern="0" dirty="0" smtClean="0">
              <a:latin typeface="Georgia" panose="02040502050405020303" pitchFamily="18" charset="0"/>
            </a:endParaRPr>
          </a:p>
        </p:txBody>
      </p:sp>
    </p:spTree>
    <p:extLst>
      <p:ext uri="{BB962C8B-B14F-4D97-AF65-F5344CB8AC3E}">
        <p14:creationId xmlns:p14="http://schemas.microsoft.com/office/powerpoint/2010/main" val="3526365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2576" y="1162978"/>
            <a:ext cx="804863" cy="928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8"/>
          <p:cNvSpPr>
            <a:spLocks noGrp="1"/>
          </p:cNvSpPr>
          <p:nvPr>
            <p:ph idx="1"/>
          </p:nvPr>
        </p:nvSpPr>
        <p:spPr>
          <a:xfrm>
            <a:off x="4726983" y="990601"/>
            <a:ext cx="4417017" cy="5867400"/>
          </a:xfrm>
        </p:spPr>
        <p:txBody>
          <a:bodyPr/>
          <a:lstStyle/>
          <a:p>
            <a:pPr marL="0" indent="0" algn="ctr">
              <a:buNone/>
            </a:pPr>
            <a:r>
              <a:rPr lang="en-US" dirty="0" smtClean="0">
                <a:latin typeface="Georgia" panose="02040502050405020303" pitchFamily="18" charset="0"/>
              </a:rPr>
              <a:t>Server </a:t>
            </a:r>
            <a:br>
              <a:rPr lang="en-US" dirty="0" smtClean="0">
                <a:latin typeface="Georgia" panose="02040502050405020303" pitchFamily="18" charset="0"/>
              </a:rPr>
            </a:br>
            <a:r>
              <a:rPr lang="en-US" sz="2000" dirty="0" smtClean="0">
                <a:latin typeface="Georgia" panose="02040502050405020303" pitchFamily="18" charset="0"/>
              </a:rPr>
              <a:t>All servers have an IP address.</a:t>
            </a:r>
            <a:br>
              <a:rPr lang="en-US" sz="2000" dirty="0" smtClean="0">
                <a:latin typeface="Georgia" panose="02040502050405020303" pitchFamily="18" charset="0"/>
              </a:rPr>
            </a:br>
            <a:r>
              <a:rPr lang="en-US" sz="2000" dirty="0" smtClean="0">
                <a:latin typeface="Georgia" panose="02040502050405020303" pitchFamily="18" charset="0"/>
              </a:rPr>
              <a:t>e.g., pltw.org </a:t>
            </a:r>
            <a:r>
              <a:rPr lang="en-US" sz="2000" dirty="0" smtClean="0">
                <a:latin typeface="Georgia" panose="02040502050405020303" pitchFamily="18" charset="0"/>
                <a:sym typeface="Wingdings"/>
              </a:rPr>
              <a:t> </a:t>
            </a:r>
            <a:r>
              <a:rPr lang="en-US" sz="2000" dirty="0" smtClean="0"/>
              <a:t>190.93.241.249</a:t>
            </a:r>
            <a:endParaRPr lang="en-US" sz="2000" dirty="0" smtClean="0">
              <a:latin typeface="Georgia" panose="02040502050405020303" pitchFamily="18" charset="0"/>
            </a:endParaRPr>
          </a:p>
          <a:p>
            <a:pPr marL="0" indent="0">
              <a:buNone/>
            </a:pPr>
            <a:endParaRPr lang="en-US" dirty="0">
              <a:latin typeface="Georgia" panose="02040502050405020303" pitchFamily="18" charset="0"/>
            </a:endParaRPr>
          </a:p>
          <a:p>
            <a:pPr marL="0" indent="0">
              <a:buNone/>
            </a:pPr>
            <a:endParaRPr lang="en-US" dirty="0" smtClean="0">
              <a:latin typeface="Georgia" panose="02040502050405020303" pitchFamily="18" charset="0"/>
            </a:endParaRPr>
          </a:p>
          <a:p>
            <a:pPr marL="0" indent="0">
              <a:buNone/>
            </a:pPr>
            <a:endParaRPr lang="en-US" dirty="0" smtClean="0">
              <a:latin typeface="Georgia" panose="02040502050405020303" pitchFamily="18" charset="0"/>
            </a:endParaRPr>
          </a:p>
          <a:p>
            <a:r>
              <a:rPr lang="en-US" sz="2800" dirty="0" smtClean="0">
                <a:latin typeface="Georgia" panose="02040502050405020303" pitchFamily="18" charset="0"/>
              </a:rPr>
              <a:t>Server holds data and web content</a:t>
            </a:r>
            <a:br>
              <a:rPr lang="en-US" sz="2800" dirty="0" smtClean="0">
                <a:latin typeface="Georgia" panose="02040502050405020303" pitchFamily="18" charset="0"/>
              </a:rPr>
            </a:br>
            <a:endParaRPr lang="en-US" sz="2800" dirty="0" smtClean="0">
              <a:latin typeface="Georgia" panose="02040502050405020303" pitchFamily="18" charset="0"/>
            </a:endParaRPr>
          </a:p>
          <a:p>
            <a:r>
              <a:rPr lang="en-US" sz="2800" dirty="0" smtClean="0">
                <a:latin typeface="Georgia" panose="02040502050405020303" pitchFamily="18" charset="0"/>
              </a:rPr>
              <a:t>Common web server program: Apache</a:t>
            </a:r>
          </a:p>
          <a:p>
            <a:pPr marL="0" indent="0">
              <a:buNone/>
            </a:pPr>
            <a:endParaRPr lang="en-US" dirty="0" smtClean="0">
              <a:latin typeface="Georgia" panose="02040502050405020303" pitchFamily="18" charset="0"/>
            </a:endParaRPr>
          </a:p>
        </p:txBody>
      </p:sp>
      <p:sp>
        <p:nvSpPr>
          <p:cNvPr id="4" name="Title 1"/>
          <p:cNvSpPr txBox="1">
            <a:spLocks/>
          </p:cNvSpPr>
          <p:nvPr/>
        </p:nvSpPr>
        <p:spPr>
          <a:xfrm>
            <a:off x="457200" y="274638"/>
            <a:ext cx="8229600" cy="715962"/>
          </a:xfrm>
          <a:prstGeom prst="rect">
            <a:avLst/>
          </a:prstGeom>
        </p:spPr>
        <p:txBody>
          <a:bodyPr vert="horz" lIns="91440" tIns="45720" rIns="91440" bIns="45720" rtlCol="0" anchor="ctr">
            <a:normAutofit fontScale="92500"/>
          </a:bodyPr>
          <a:lstStyle>
            <a:lvl1pPr algn="l"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ctr"/>
            <a:r>
              <a:rPr lang="en-US" kern="0" dirty="0" smtClean="0">
                <a:solidFill>
                  <a:srgbClr val="00386B"/>
                </a:solidFill>
                <a:latin typeface="Georgia" panose="02040502050405020303" pitchFamily="18" charset="0"/>
              </a:rPr>
              <a:t>The Web Uses Client-Server Architecture</a:t>
            </a:r>
            <a:endParaRPr lang="en-US" kern="0" dirty="0">
              <a:solidFill>
                <a:srgbClr val="00386B"/>
              </a:solidFill>
              <a:latin typeface="Georgia" panose="02040502050405020303" pitchFamily="18" charset="0"/>
            </a:endParaRPr>
          </a:p>
        </p:txBody>
      </p:sp>
      <p:sp>
        <p:nvSpPr>
          <p:cNvPr id="5" name="Content Placeholder 8"/>
          <p:cNvSpPr txBox="1">
            <a:spLocks/>
          </p:cNvSpPr>
          <p:nvPr/>
        </p:nvSpPr>
        <p:spPr>
          <a:xfrm>
            <a:off x="152400" y="990600"/>
            <a:ext cx="4419600" cy="5872565"/>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3200">
                <a:solidFill>
                  <a:schemeClr val="tx1"/>
                </a:solidFill>
                <a:latin typeface="+mn-lt"/>
              </a:defRPr>
            </a:lvl2pPr>
            <a:lvl3pPr marL="1143000" indent="-228600" algn="l" rtl="0" eaLnBrk="1" fontAlgn="base" hangingPunct="1">
              <a:spcBef>
                <a:spcPct val="20000"/>
              </a:spcBef>
              <a:spcAft>
                <a:spcPct val="0"/>
              </a:spcAft>
              <a:buChar char="•"/>
              <a:defRPr sz="3200">
                <a:solidFill>
                  <a:schemeClr val="tx1"/>
                </a:solidFill>
                <a:latin typeface="+mn-lt"/>
              </a:defRPr>
            </a:lvl3pPr>
            <a:lvl4pPr marL="1600200" indent="-228600" algn="l" rtl="0" eaLnBrk="1" fontAlgn="base" hangingPunct="1">
              <a:spcBef>
                <a:spcPct val="20000"/>
              </a:spcBef>
              <a:spcAft>
                <a:spcPct val="0"/>
              </a:spcAft>
              <a:buChar char="–"/>
              <a:defRPr sz="3200">
                <a:solidFill>
                  <a:schemeClr val="tx1"/>
                </a:solidFill>
                <a:latin typeface="+mn-lt"/>
              </a:defRPr>
            </a:lvl4pPr>
            <a:lvl5pPr marL="2057400" indent="-228600" algn="l" rtl="0" eaLnBrk="1" fontAlgn="base" hangingPunct="1">
              <a:spcBef>
                <a:spcPct val="20000"/>
              </a:spcBef>
              <a:spcAft>
                <a:spcPct val="0"/>
              </a:spcAft>
              <a:buChar char="»"/>
              <a:defRPr sz="32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kern="0" dirty="0" smtClean="0">
                <a:latin typeface="Georgia" panose="02040502050405020303" pitchFamily="18" charset="0"/>
              </a:rPr>
              <a:t>Clients</a:t>
            </a:r>
          </a:p>
          <a:p>
            <a:pPr marL="0" indent="0">
              <a:buNone/>
            </a:pPr>
            <a:r>
              <a:rPr lang="en-US" sz="2000" kern="0" dirty="0" smtClean="0">
                <a:latin typeface="Georgia" panose="02040502050405020303" pitchFamily="18" charset="0"/>
              </a:rPr>
              <a:t>All computers have an </a:t>
            </a:r>
            <a:br>
              <a:rPr lang="en-US" sz="2000" kern="0" dirty="0" smtClean="0">
                <a:latin typeface="Georgia" panose="02040502050405020303" pitchFamily="18" charset="0"/>
              </a:rPr>
            </a:br>
            <a:r>
              <a:rPr lang="en-US" sz="2000" kern="0" dirty="0" smtClean="0">
                <a:latin typeface="Georgia" panose="02040502050405020303" pitchFamily="18" charset="0"/>
              </a:rPr>
              <a:t>IP address</a:t>
            </a:r>
          </a:p>
          <a:p>
            <a:endParaRPr lang="en-US" kern="0" dirty="0" smtClean="0">
              <a:latin typeface="Georgia" panose="02040502050405020303" pitchFamily="18" charset="0"/>
            </a:endParaRPr>
          </a:p>
          <a:p>
            <a:endParaRPr lang="en-US" kern="0" dirty="0">
              <a:latin typeface="Georgia" panose="02040502050405020303" pitchFamily="18" charset="0"/>
            </a:endParaRPr>
          </a:p>
          <a:p>
            <a:pPr marL="0" indent="0">
              <a:buNone/>
            </a:pPr>
            <a:endParaRPr lang="en-US" kern="0" dirty="0" smtClean="0">
              <a:latin typeface="Georgia" panose="02040502050405020303" pitchFamily="18" charset="0"/>
            </a:endParaRPr>
          </a:p>
          <a:p>
            <a:r>
              <a:rPr lang="en-US" sz="2800" kern="0" dirty="0" smtClean="0">
                <a:latin typeface="Georgia" panose="02040502050405020303" pitchFamily="18" charset="0"/>
              </a:rPr>
              <a:t>Many clients can initiate two-way communication</a:t>
            </a:r>
            <a:br>
              <a:rPr lang="en-US" sz="2800" kern="0" dirty="0" smtClean="0">
                <a:latin typeface="Georgia" panose="02040502050405020303" pitchFamily="18" charset="0"/>
              </a:rPr>
            </a:br>
            <a:endParaRPr lang="en-US" sz="2800" kern="0" dirty="0" smtClean="0">
              <a:latin typeface="Georgia" panose="02040502050405020303" pitchFamily="18" charset="0"/>
            </a:endParaRPr>
          </a:p>
          <a:p>
            <a:r>
              <a:rPr lang="en-US" sz="2800" kern="0" dirty="0" smtClean="0">
                <a:latin typeface="Georgia" panose="02040502050405020303" pitchFamily="18" charset="0"/>
              </a:rPr>
              <a:t>Common clients: Firefox, Chrome, </a:t>
            </a:r>
            <a:r>
              <a:rPr lang="en-US" sz="2800" kern="0" dirty="0">
                <a:latin typeface="Georgia" panose="02040502050405020303" pitchFamily="18" charset="0"/>
              </a:rPr>
              <a:t> </a:t>
            </a:r>
            <a:r>
              <a:rPr lang="en-US" sz="2800" kern="0" dirty="0" smtClean="0">
                <a:latin typeface="Georgia" panose="02040502050405020303" pitchFamily="18" charset="0"/>
              </a:rPr>
              <a:t>Safari</a:t>
            </a:r>
          </a:p>
          <a:p>
            <a:pPr marL="0" indent="0">
              <a:buNone/>
            </a:pPr>
            <a:endParaRPr lang="en-US" kern="0" dirty="0" smtClean="0">
              <a:latin typeface="Georgia" panose="02040502050405020303" pitchFamily="18" charset="0"/>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8337" y="1939185"/>
            <a:ext cx="804863" cy="928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137" y="2667000"/>
            <a:ext cx="804863" cy="928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a:off x="3917439" y="1828800"/>
            <a:ext cx="2436866" cy="706464"/>
          </a:xfrm>
          <a:prstGeom prst="straightConnector1">
            <a:avLst/>
          </a:prstGeom>
          <a:ln w="381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589508" y="2403529"/>
            <a:ext cx="3764797" cy="339671"/>
          </a:xfrm>
          <a:prstGeom prst="straightConnector1">
            <a:avLst/>
          </a:prstGeom>
          <a:ln w="381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1859797" y="3023845"/>
            <a:ext cx="4494508" cy="155972"/>
          </a:xfrm>
          <a:prstGeom prst="straightConnector1">
            <a:avLst/>
          </a:prstGeom>
          <a:ln w="381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p:nvPicPr>
        <p:blipFill>
          <a:blip r:embed="rId4"/>
          <a:stretch>
            <a:fillRect/>
          </a:stretch>
        </p:blipFill>
        <p:spPr>
          <a:xfrm flipH="1">
            <a:off x="6477000" y="2116164"/>
            <a:ext cx="898047" cy="1548357"/>
          </a:xfrm>
          <a:prstGeom prst="rect">
            <a:avLst/>
          </a:prstGeom>
        </p:spPr>
      </p:pic>
    </p:spTree>
    <p:extLst>
      <p:ext uri="{BB962C8B-B14F-4D97-AF65-F5344CB8AC3E}">
        <p14:creationId xmlns:p14="http://schemas.microsoft.com/office/powerpoint/2010/main" val="663511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95500" y="1732280"/>
            <a:ext cx="4838700" cy="4800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eorgia" panose="02040502050405020303" pitchFamily="18" charset="0"/>
            </a:endParaRPr>
          </a:p>
        </p:txBody>
      </p:sp>
      <p:sp>
        <p:nvSpPr>
          <p:cNvPr id="5" name="Rectangle 4"/>
          <p:cNvSpPr/>
          <p:nvPr/>
        </p:nvSpPr>
        <p:spPr>
          <a:xfrm>
            <a:off x="2438400" y="1808480"/>
            <a:ext cx="4114800" cy="411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eorgia" panose="02040502050405020303" pitchFamily="18" charset="0"/>
            </a:endParaRPr>
          </a:p>
        </p:txBody>
      </p:sp>
      <p:sp>
        <p:nvSpPr>
          <p:cNvPr id="6" name="Rectangle 5"/>
          <p:cNvSpPr/>
          <p:nvPr/>
        </p:nvSpPr>
        <p:spPr>
          <a:xfrm>
            <a:off x="2781300" y="2418080"/>
            <a:ext cx="3276600" cy="2895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eorgia" panose="02040502050405020303" pitchFamily="18" charset="0"/>
            </a:endParaRPr>
          </a:p>
        </p:txBody>
      </p:sp>
      <p:sp>
        <p:nvSpPr>
          <p:cNvPr id="7" name="Rectangle 6"/>
          <p:cNvSpPr/>
          <p:nvPr/>
        </p:nvSpPr>
        <p:spPr>
          <a:xfrm>
            <a:off x="2994660" y="3522980"/>
            <a:ext cx="2895600" cy="11811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Georgia" panose="02040502050405020303" pitchFamily="18" charset="0"/>
              </a:rPr>
              <a:t>HTML Body</a:t>
            </a:r>
            <a:endParaRPr lang="en-US" dirty="0">
              <a:solidFill>
                <a:schemeClr val="tx1"/>
              </a:solidFill>
              <a:latin typeface="Georgia" panose="02040502050405020303" pitchFamily="18" charset="0"/>
            </a:endParaRPr>
          </a:p>
        </p:txBody>
      </p:sp>
      <p:sp>
        <p:nvSpPr>
          <p:cNvPr id="8" name="Rectangle 7"/>
          <p:cNvSpPr/>
          <p:nvPr/>
        </p:nvSpPr>
        <p:spPr>
          <a:xfrm>
            <a:off x="2095500" y="1236980"/>
            <a:ext cx="4838700" cy="4953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Georgia" panose="02040502050405020303" pitchFamily="18" charset="0"/>
              </a:rPr>
              <a:t>IP Header</a:t>
            </a:r>
            <a:endParaRPr lang="en-US" dirty="0">
              <a:solidFill>
                <a:schemeClr val="tx1"/>
              </a:solidFill>
              <a:latin typeface="Georgia" panose="02040502050405020303" pitchFamily="18" charset="0"/>
            </a:endParaRPr>
          </a:p>
        </p:txBody>
      </p:sp>
      <p:sp>
        <p:nvSpPr>
          <p:cNvPr id="9" name="Rectangle 8"/>
          <p:cNvSpPr/>
          <p:nvPr/>
        </p:nvSpPr>
        <p:spPr>
          <a:xfrm>
            <a:off x="2438400" y="1808480"/>
            <a:ext cx="4114800" cy="4953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Georgia" panose="02040502050405020303" pitchFamily="18" charset="0"/>
              </a:rPr>
              <a:t>TCP Header</a:t>
            </a:r>
            <a:endParaRPr lang="en-US" dirty="0">
              <a:solidFill>
                <a:schemeClr val="tx1"/>
              </a:solidFill>
              <a:latin typeface="Georgia" panose="02040502050405020303" pitchFamily="18" charset="0"/>
            </a:endParaRPr>
          </a:p>
        </p:txBody>
      </p:sp>
      <p:sp>
        <p:nvSpPr>
          <p:cNvPr id="10" name="Rectangle 9"/>
          <p:cNvSpPr/>
          <p:nvPr/>
        </p:nvSpPr>
        <p:spPr>
          <a:xfrm>
            <a:off x="2781300" y="2418080"/>
            <a:ext cx="3276600" cy="4953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Georgia" panose="02040502050405020303" pitchFamily="18" charset="0"/>
              </a:rPr>
              <a:t>HTTP Header</a:t>
            </a:r>
            <a:endParaRPr lang="en-US" dirty="0">
              <a:solidFill>
                <a:schemeClr val="tx1"/>
              </a:solidFill>
              <a:latin typeface="Georgia" panose="02040502050405020303" pitchFamily="18" charset="0"/>
            </a:endParaRPr>
          </a:p>
        </p:txBody>
      </p:sp>
      <p:sp>
        <p:nvSpPr>
          <p:cNvPr id="11" name="Rectangle 10"/>
          <p:cNvSpPr/>
          <p:nvPr/>
        </p:nvSpPr>
        <p:spPr>
          <a:xfrm>
            <a:off x="2994660" y="3027680"/>
            <a:ext cx="2895600" cy="4953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Georgia" panose="02040502050405020303" pitchFamily="18" charset="0"/>
              </a:rPr>
              <a:t>HTML Header</a:t>
            </a:r>
            <a:endParaRPr lang="en-US" dirty="0">
              <a:solidFill>
                <a:schemeClr val="tx1"/>
              </a:solidFill>
              <a:latin typeface="Georgia" panose="02040502050405020303" pitchFamily="18" charset="0"/>
            </a:endParaRPr>
          </a:p>
        </p:txBody>
      </p:sp>
      <p:sp>
        <p:nvSpPr>
          <p:cNvPr id="12" name="TextBox 11"/>
          <p:cNvSpPr txBox="1"/>
          <p:nvPr/>
        </p:nvSpPr>
        <p:spPr>
          <a:xfrm>
            <a:off x="2773680" y="4780280"/>
            <a:ext cx="3276600" cy="369332"/>
          </a:xfrm>
          <a:prstGeom prst="rect">
            <a:avLst/>
          </a:prstGeom>
          <a:noFill/>
        </p:spPr>
        <p:txBody>
          <a:bodyPr wrap="square" rtlCol="0">
            <a:spAutoFit/>
          </a:bodyPr>
          <a:lstStyle/>
          <a:p>
            <a:pPr algn="ctr"/>
            <a:r>
              <a:rPr lang="en-US" dirty="0" smtClean="0">
                <a:latin typeface="Georgia" panose="02040502050405020303" pitchFamily="18" charset="0"/>
              </a:rPr>
              <a:t>HTTP Body</a:t>
            </a:r>
            <a:endParaRPr lang="en-US" dirty="0">
              <a:latin typeface="Georgia" panose="02040502050405020303" pitchFamily="18" charset="0"/>
            </a:endParaRPr>
          </a:p>
        </p:txBody>
      </p:sp>
      <p:sp>
        <p:nvSpPr>
          <p:cNvPr id="13" name="TextBox 12"/>
          <p:cNvSpPr txBox="1"/>
          <p:nvPr/>
        </p:nvSpPr>
        <p:spPr>
          <a:xfrm>
            <a:off x="2819400" y="5416312"/>
            <a:ext cx="3276600" cy="369332"/>
          </a:xfrm>
          <a:prstGeom prst="rect">
            <a:avLst/>
          </a:prstGeom>
          <a:noFill/>
        </p:spPr>
        <p:txBody>
          <a:bodyPr wrap="square" rtlCol="0">
            <a:spAutoFit/>
          </a:bodyPr>
          <a:lstStyle/>
          <a:p>
            <a:pPr algn="ctr"/>
            <a:r>
              <a:rPr lang="en-US" dirty="0" smtClean="0">
                <a:latin typeface="Georgia" panose="02040502050405020303" pitchFamily="18" charset="0"/>
              </a:rPr>
              <a:t>TCP Body</a:t>
            </a:r>
            <a:endParaRPr lang="en-US" dirty="0">
              <a:latin typeface="Georgia" panose="02040502050405020303" pitchFamily="18" charset="0"/>
            </a:endParaRPr>
          </a:p>
        </p:txBody>
      </p:sp>
      <p:sp>
        <p:nvSpPr>
          <p:cNvPr id="14" name="TextBox 13"/>
          <p:cNvSpPr txBox="1"/>
          <p:nvPr/>
        </p:nvSpPr>
        <p:spPr>
          <a:xfrm>
            <a:off x="2819400" y="6033532"/>
            <a:ext cx="3276600" cy="369332"/>
          </a:xfrm>
          <a:prstGeom prst="rect">
            <a:avLst/>
          </a:prstGeom>
          <a:noFill/>
        </p:spPr>
        <p:txBody>
          <a:bodyPr wrap="square" rtlCol="0">
            <a:spAutoFit/>
          </a:bodyPr>
          <a:lstStyle/>
          <a:p>
            <a:pPr algn="ctr"/>
            <a:r>
              <a:rPr lang="en-US" dirty="0" smtClean="0">
                <a:latin typeface="Georgia" panose="02040502050405020303" pitchFamily="18" charset="0"/>
              </a:rPr>
              <a:t>IP Body</a:t>
            </a:r>
            <a:endParaRPr lang="en-US" dirty="0">
              <a:latin typeface="Georgia" panose="02040502050405020303" pitchFamily="18" charset="0"/>
            </a:endParaRPr>
          </a:p>
        </p:txBody>
      </p:sp>
      <p:sp>
        <p:nvSpPr>
          <p:cNvPr id="15" name="Title 1"/>
          <p:cNvSpPr txBox="1">
            <a:spLocks/>
          </p:cNvSpPr>
          <p:nvPr/>
        </p:nvSpPr>
        <p:spPr>
          <a:xfrm>
            <a:off x="457200" y="274638"/>
            <a:ext cx="8229600" cy="715962"/>
          </a:xfrm>
          <a:prstGeom prst="rect">
            <a:avLst/>
          </a:prstGeom>
        </p:spPr>
        <p:txBody>
          <a:bodyPr vert="horz" lIns="91440" tIns="45720" rIns="91440" bIns="45720" rtlCol="0" anchor="ctr">
            <a:normAutofit/>
          </a:bodyPr>
          <a:lstStyle>
            <a:lvl1pPr algn="l"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ctr"/>
            <a:r>
              <a:rPr lang="en-US" kern="0" dirty="0" smtClean="0">
                <a:solidFill>
                  <a:srgbClr val="00386B"/>
                </a:solidFill>
                <a:latin typeface="Georgia" panose="02040502050405020303" pitchFamily="18" charset="0"/>
              </a:rPr>
              <a:t>The Web Uses Protocols</a:t>
            </a:r>
            <a:endParaRPr lang="en-US" kern="0" dirty="0">
              <a:solidFill>
                <a:srgbClr val="00386B"/>
              </a:solidFill>
              <a:latin typeface="Georgia" panose="02040502050405020303" pitchFamily="18" charset="0"/>
            </a:endParaRPr>
          </a:p>
        </p:txBody>
      </p:sp>
    </p:spTree>
    <p:extLst>
      <p:ext uri="{BB962C8B-B14F-4D97-AF65-F5344CB8AC3E}">
        <p14:creationId xmlns:p14="http://schemas.microsoft.com/office/powerpoint/2010/main" val="805097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386B"/>
                </a:solidFill>
                <a:latin typeface="Georgia" panose="02040502050405020303" pitchFamily="18" charset="0"/>
              </a:rPr>
              <a:t>Web Content Is HMTL, CSS, JavaScript…</a:t>
            </a:r>
            <a:r>
              <a:rPr lang="en-US" dirty="0" smtClean="0">
                <a:solidFill>
                  <a:srgbClr val="00386B"/>
                </a:solidFill>
                <a:latin typeface="Interstate Regular" pitchFamily="50" charset="0"/>
              </a:rPr>
              <a:t/>
            </a:r>
            <a:br>
              <a:rPr lang="en-US" dirty="0" smtClean="0">
                <a:solidFill>
                  <a:srgbClr val="00386B"/>
                </a:solidFill>
                <a:latin typeface="Interstate Regular" pitchFamily="50" charset="0"/>
              </a:rPr>
            </a:br>
            <a:endParaRPr lang="en-US" dirty="0">
              <a:solidFill>
                <a:srgbClr val="00386B"/>
              </a:solidFill>
              <a:latin typeface="Interstate Regular" pitchFamily="50" charset="0"/>
            </a:endParaRPr>
          </a:p>
        </p:txBody>
      </p:sp>
      <p:sp>
        <p:nvSpPr>
          <p:cNvPr id="3" name="Content Placeholder 2"/>
          <p:cNvSpPr>
            <a:spLocks noGrp="1"/>
          </p:cNvSpPr>
          <p:nvPr>
            <p:ph idx="1"/>
          </p:nvPr>
        </p:nvSpPr>
        <p:spPr>
          <a:xfrm>
            <a:off x="457200" y="3225801"/>
            <a:ext cx="8039102" cy="3403600"/>
          </a:xfrm>
        </p:spPr>
        <p:txBody>
          <a:bodyPr/>
          <a:lstStyle/>
          <a:p>
            <a:pPr marL="0" indent="0">
              <a:buNone/>
            </a:pPr>
            <a:endParaRPr lang="en-US" sz="2000" dirty="0" smtClean="0"/>
          </a:p>
          <a:p>
            <a:pPr marL="0" indent="0">
              <a:buNone/>
            </a:pPr>
            <a:r>
              <a:rPr lang="en-US" sz="2000" dirty="0" smtClean="0">
                <a:latin typeface="Courier New" panose="02070309020205020404" pitchFamily="49" charset="0"/>
                <a:cs typeface="Courier New" panose="02070309020205020404" pitchFamily="49" charset="0"/>
              </a:rPr>
              <a:t>&lt;HTML&gt;</a:t>
            </a:r>
          </a:p>
          <a:p>
            <a:pPr marL="0" indent="0">
              <a:buNone/>
            </a:pPr>
            <a:r>
              <a:rPr lang="en-US" sz="2000" dirty="0" smtClean="0">
                <a:latin typeface="Courier New" panose="02070309020205020404" pitchFamily="49" charset="0"/>
                <a:cs typeface="Courier New" panose="02070309020205020404" pitchFamily="49" charset="0"/>
              </a:rPr>
              <a:t>   &lt;HEAD&gt;</a:t>
            </a:r>
          </a:p>
          <a:p>
            <a:pPr marL="0" indent="0">
              <a:buNone/>
            </a:pP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&lt;TITLE&gt;Great web page&lt;/TITLE&gt;</a:t>
            </a:r>
          </a:p>
          <a:p>
            <a:pPr marL="0" indent="0">
              <a:buNone/>
            </a:pPr>
            <a:r>
              <a:rPr lang="en-US" sz="2000" dirty="0" smtClean="0">
                <a:latin typeface="Courier New" panose="02070309020205020404" pitchFamily="49" charset="0"/>
                <a:cs typeface="Courier New" panose="02070309020205020404" pitchFamily="49" charset="0"/>
              </a:rPr>
              <a:t>   &lt;/HEAD&gt;</a:t>
            </a:r>
          </a:p>
          <a:p>
            <a:pPr marL="0" indent="0">
              <a:buNone/>
            </a:pPr>
            <a:r>
              <a:rPr lang="en-US" sz="2000" dirty="0" smtClean="0">
                <a:latin typeface="Courier New" panose="02070309020205020404" pitchFamily="49" charset="0"/>
                <a:cs typeface="Courier New" panose="02070309020205020404" pitchFamily="49" charset="0"/>
              </a:rPr>
              <a:t>   &lt;BODY&gt;</a:t>
            </a:r>
          </a:p>
          <a:p>
            <a:pPr marL="0" indent="0">
              <a:buNone/>
            </a:pPr>
            <a:r>
              <a:rPr lang="en-US" sz="2000" dirty="0" smtClean="0">
                <a:latin typeface="Courier New" panose="02070309020205020404" pitchFamily="49" charset="0"/>
                <a:cs typeface="Courier New" panose="02070309020205020404" pitchFamily="49" charset="0"/>
              </a:rPr>
              <a:t>       Some great content</a:t>
            </a:r>
          </a:p>
          <a:p>
            <a:pPr marL="0" indent="0">
              <a:buNone/>
            </a:pP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&lt;/BODY&gt;</a:t>
            </a:r>
          </a:p>
          <a:p>
            <a:pPr marL="0" indent="0">
              <a:buNone/>
            </a:pPr>
            <a:r>
              <a:rPr lang="en-US" sz="2000" dirty="0" smtClean="0">
                <a:latin typeface="Courier New" panose="02070309020205020404" pitchFamily="49" charset="0"/>
                <a:cs typeface="Courier New" panose="02070309020205020404" pitchFamily="49" charset="0"/>
              </a:rPr>
              <a:t>&lt;/HTML&gt;</a:t>
            </a:r>
            <a:endParaRPr lang="en-US" sz="2000" dirty="0">
              <a:latin typeface="Courier New" panose="02070309020205020404" pitchFamily="49" charset="0"/>
              <a:cs typeface="Courier New" panose="02070309020205020404" pitchFamily="49" charset="0"/>
            </a:endParaRPr>
          </a:p>
        </p:txBody>
      </p:sp>
      <p:sp>
        <p:nvSpPr>
          <p:cNvPr id="4" name="Content Placeholder 8"/>
          <p:cNvSpPr txBox="1">
            <a:spLocks/>
          </p:cNvSpPr>
          <p:nvPr/>
        </p:nvSpPr>
        <p:spPr>
          <a:xfrm>
            <a:off x="457200" y="990601"/>
            <a:ext cx="8343900" cy="2793999"/>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3200">
                <a:solidFill>
                  <a:schemeClr val="tx1"/>
                </a:solidFill>
                <a:latin typeface="+mn-lt"/>
              </a:defRPr>
            </a:lvl2pPr>
            <a:lvl3pPr marL="1143000" indent="-228600" algn="l" rtl="0" eaLnBrk="1" fontAlgn="base" hangingPunct="1">
              <a:spcBef>
                <a:spcPct val="20000"/>
              </a:spcBef>
              <a:spcAft>
                <a:spcPct val="0"/>
              </a:spcAft>
              <a:buChar char="•"/>
              <a:defRPr sz="3200">
                <a:solidFill>
                  <a:schemeClr val="tx1"/>
                </a:solidFill>
                <a:latin typeface="+mn-lt"/>
              </a:defRPr>
            </a:lvl3pPr>
            <a:lvl4pPr marL="1600200" indent="-228600" algn="l" rtl="0" eaLnBrk="1" fontAlgn="base" hangingPunct="1">
              <a:spcBef>
                <a:spcPct val="20000"/>
              </a:spcBef>
              <a:spcAft>
                <a:spcPct val="0"/>
              </a:spcAft>
              <a:buChar char="–"/>
              <a:defRPr sz="3200">
                <a:solidFill>
                  <a:schemeClr val="tx1"/>
                </a:solidFill>
                <a:latin typeface="+mn-lt"/>
              </a:defRPr>
            </a:lvl4pPr>
            <a:lvl5pPr marL="2057400" indent="-228600" algn="l" rtl="0" eaLnBrk="1" fontAlgn="base" hangingPunct="1">
              <a:spcBef>
                <a:spcPct val="20000"/>
              </a:spcBef>
              <a:spcAft>
                <a:spcPct val="0"/>
              </a:spcAft>
              <a:buChar char="»"/>
              <a:defRPr sz="32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kern="0" dirty="0" smtClean="0">
                <a:latin typeface="Georgia" panose="02040502050405020303" pitchFamily="18" charset="0"/>
              </a:rPr>
              <a:t>HTML: Marks up meaning of content</a:t>
            </a:r>
          </a:p>
          <a:p>
            <a:r>
              <a:rPr lang="en-US" kern="0" dirty="0" smtClean="0">
                <a:latin typeface="Georgia" panose="02040502050405020303" pitchFamily="18" charset="0"/>
              </a:rPr>
              <a:t>CSS: Stylizes the content</a:t>
            </a:r>
          </a:p>
          <a:p>
            <a:r>
              <a:rPr lang="en-US" kern="0" dirty="0" smtClean="0">
                <a:latin typeface="Georgia" panose="02040502050405020303" pitchFamily="18" charset="0"/>
              </a:rPr>
              <a:t>JavaScript: Makes the content interactive</a:t>
            </a:r>
          </a:p>
          <a:p>
            <a:endParaRPr lang="en-US" kern="0" dirty="0" smtClean="0">
              <a:latin typeface="Georgia" panose="02040502050405020303" pitchFamily="18" charset="0"/>
            </a:endParaRPr>
          </a:p>
          <a:p>
            <a:pPr marL="0" indent="0">
              <a:buNone/>
            </a:pPr>
            <a:endParaRPr lang="en-US" kern="0" dirty="0" smtClean="0">
              <a:latin typeface="Georgia" panose="02040502050405020303" pitchFamily="18" charset="0"/>
            </a:endParaRPr>
          </a:p>
        </p:txBody>
      </p:sp>
    </p:spTree>
    <p:extLst>
      <p:ext uri="{BB962C8B-B14F-4D97-AF65-F5344CB8AC3E}">
        <p14:creationId xmlns:p14="http://schemas.microsoft.com/office/powerpoint/2010/main" val="422804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386B"/>
                </a:solidFill>
                <a:latin typeface="Georgia" panose="02040502050405020303" pitchFamily="18" charset="0"/>
              </a:rPr>
              <a:t>HMTL: Elements Marked with Tags</a:t>
            </a:r>
            <a:br>
              <a:rPr lang="en-US" dirty="0" smtClean="0">
                <a:solidFill>
                  <a:srgbClr val="00386B"/>
                </a:solidFill>
                <a:latin typeface="Georgia" panose="02040502050405020303" pitchFamily="18" charset="0"/>
              </a:rPr>
            </a:br>
            <a:endParaRPr lang="en-US" dirty="0">
              <a:solidFill>
                <a:srgbClr val="00386B"/>
              </a:solidFill>
              <a:latin typeface="Georgia" panose="02040502050405020303" pitchFamily="18" charset="0"/>
            </a:endParaRPr>
          </a:p>
        </p:txBody>
      </p:sp>
      <p:sp>
        <p:nvSpPr>
          <p:cNvPr id="3" name="Content Placeholder 2"/>
          <p:cNvSpPr>
            <a:spLocks noGrp="1"/>
          </p:cNvSpPr>
          <p:nvPr>
            <p:ph idx="1"/>
          </p:nvPr>
        </p:nvSpPr>
        <p:spPr>
          <a:xfrm>
            <a:off x="457200" y="990601"/>
            <a:ext cx="8039102" cy="3403600"/>
          </a:xfrm>
        </p:spPr>
        <p:txBody>
          <a:bodyPr/>
          <a:lstStyle/>
          <a:p>
            <a:pPr marL="0" indent="0">
              <a:buNone/>
            </a:pPr>
            <a:endParaRPr lang="en-US" sz="2000" dirty="0" smtClean="0"/>
          </a:p>
          <a:p>
            <a:pPr marL="0" indent="0">
              <a:buNone/>
            </a:pPr>
            <a:r>
              <a:rPr lang="en-US" sz="2000" dirty="0" smtClean="0">
                <a:latin typeface="Courier New" panose="02070309020205020404" pitchFamily="49" charset="0"/>
                <a:cs typeface="Courier New" panose="02070309020205020404" pitchFamily="49" charset="0"/>
              </a:rPr>
              <a:t>&lt;HTML&gt;</a:t>
            </a:r>
          </a:p>
          <a:p>
            <a:pPr marL="0" indent="0">
              <a:buNone/>
            </a:pPr>
            <a:r>
              <a:rPr lang="en-US" sz="2000" dirty="0" smtClean="0">
                <a:latin typeface="Courier New" panose="02070309020205020404" pitchFamily="49" charset="0"/>
                <a:cs typeface="Courier New" panose="02070309020205020404" pitchFamily="49" charset="0"/>
              </a:rPr>
              <a:t>   &lt;HEAD&gt;</a:t>
            </a:r>
          </a:p>
          <a:p>
            <a:pPr marL="0" indent="0">
              <a:buNone/>
            </a:pP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&lt;TITLE&gt;Great web page&lt;/TITLE&gt;</a:t>
            </a:r>
          </a:p>
          <a:p>
            <a:pPr marL="0" indent="0">
              <a:buNone/>
            </a:pPr>
            <a:r>
              <a:rPr lang="en-US" sz="2000" dirty="0" smtClean="0">
                <a:latin typeface="Courier New" panose="02070309020205020404" pitchFamily="49" charset="0"/>
                <a:cs typeface="Courier New" panose="02070309020205020404" pitchFamily="49" charset="0"/>
              </a:rPr>
              <a:t>   &lt;/HEAD&gt;</a:t>
            </a:r>
          </a:p>
          <a:p>
            <a:pPr marL="0" indent="0">
              <a:buNone/>
            </a:pPr>
            <a:r>
              <a:rPr lang="en-US" sz="2000" dirty="0" smtClean="0">
                <a:latin typeface="Courier New" panose="02070309020205020404" pitchFamily="49" charset="0"/>
                <a:cs typeface="Courier New" panose="02070309020205020404" pitchFamily="49" charset="0"/>
              </a:rPr>
              <a:t>   &lt;BODY&gt;</a:t>
            </a:r>
          </a:p>
          <a:p>
            <a:pPr marL="0" indent="0">
              <a:buNone/>
            </a:pPr>
            <a:r>
              <a:rPr lang="en-US" sz="2000" dirty="0" smtClean="0">
                <a:latin typeface="Courier New" panose="02070309020205020404" pitchFamily="49" charset="0"/>
                <a:cs typeface="Courier New" panose="02070309020205020404" pitchFamily="49" charset="0"/>
              </a:rPr>
              <a:t>       Some great content</a:t>
            </a:r>
          </a:p>
          <a:p>
            <a:pPr marL="0" indent="0">
              <a:buNone/>
            </a:pP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&lt;IMG SRC="beauty.jpg"&gt;</a:t>
            </a:r>
          </a:p>
          <a:p>
            <a:pPr marL="0" indent="0">
              <a:buNone/>
            </a:pP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&lt;/BODY&gt;</a:t>
            </a:r>
          </a:p>
          <a:p>
            <a:pPr marL="0" indent="0">
              <a:buNone/>
            </a:pPr>
            <a:r>
              <a:rPr lang="en-US" sz="2000" dirty="0" smtClean="0">
                <a:latin typeface="Courier New" panose="02070309020205020404" pitchFamily="49" charset="0"/>
                <a:cs typeface="Courier New" panose="02070309020205020404" pitchFamily="49" charset="0"/>
              </a:rPr>
              <a:t>&lt;/HTML&gt;</a:t>
            </a:r>
            <a:endParaRPr lang="en-US" sz="2000" dirty="0">
              <a:latin typeface="Courier New" panose="02070309020205020404" pitchFamily="49" charset="0"/>
              <a:cs typeface="Courier New" panose="02070309020205020404" pitchFamily="49" charset="0"/>
            </a:endParaRPr>
          </a:p>
        </p:txBody>
      </p:sp>
      <p:sp>
        <p:nvSpPr>
          <p:cNvPr id="4" name="Content Placeholder 8"/>
          <p:cNvSpPr txBox="1">
            <a:spLocks/>
          </p:cNvSpPr>
          <p:nvPr/>
        </p:nvSpPr>
        <p:spPr>
          <a:xfrm>
            <a:off x="457200" y="990601"/>
            <a:ext cx="8343900" cy="2793999"/>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3200">
                <a:solidFill>
                  <a:schemeClr val="tx1"/>
                </a:solidFill>
                <a:latin typeface="+mn-lt"/>
              </a:defRPr>
            </a:lvl2pPr>
            <a:lvl3pPr marL="1143000" indent="-228600" algn="l" rtl="0" eaLnBrk="1" fontAlgn="base" hangingPunct="1">
              <a:spcBef>
                <a:spcPct val="20000"/>
              </a:spcBef>
              <a:spcAft>
                <a:spcPct val="0"/>
              </a:spcAft>
              <a:buChar char="•"/>
              <a:defRPr sz="3200">
                <a:solidFill>
                  <a:schemeClr val="tx1"/>
                </a:solidFill>
                <a:latin typeface="+mn-lt"/>
              </a:defRPr>
            </a:lvl3pPr>
            <a:lvl4pPr marL="1600200" indent="-228600" algn="l" rtl="0" eaLnBrk="1" fontAlgn="base" hangingPunct="1">
              <a:spcBef>
                <a:spcPct val="20000"/>
              </a:spcBef>
              <a:spcAft>
                <a:spcPct val="0"/>
              </a:spcAft>
              <a:buChar char="–"/>
              <a:defRPr sz="3200">
                <a:solidFill>
                  <a:schemeClr val="tx1"/>
                </a:solidFill>
                <a:latin typeface="+mn-lt"/>
              </a:defRPr>
            </a:lvl4pPr>
            <a:lvl5pPr marL="2057400" indent="-228600" algn="l" rtl="0" eaLnBrk="1" fontAlgn="base" hangingPunct="1">
              <a:spcBef>
                <a:spcPct val="20000"/>
              </a:spcBef>
              <a:spcAft>
                <a:spcPct val="0"/>
              </a:spcAft>
              <a:buChar char="»"/>
              <a:defRPr sz="32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endParaRPr lang="en-US" kern="0" dirty="0" smtClean="0">
              <a:latin typeface="Georgia" panose="02040502050405020303" pitchFamily="18" charset="0"/>
            </a:endParaRPr>
          </a:p>
          <a:p>
            <a:pPr marL="0" indent="0">
              <a:buNone/>
            </a:pPr>
            <a:endParaRPr lang="en-US" kern="0" dirty="0" smtClean="0">
              <a:latin typeface="Georgia" panose="02040502050405020303" pitchFamily="18" charset="0"/>
            </a:endParaRPr>
          </a:p>
        </p:txBody>
      </p:sp>
    </p:spTree>
    <p:extLst>
      <p:ext uri="{BB962C8B-B14F-4D97-AF65-F5344CB8AC3E}">
        <p14:creationId xmlns:p14="http://schemas.microsoft.com/office/powerpoint/2010/main" val="3068408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386B"/>
                </a:solidFill>
                <a:latin typeface="Georgia" panose="02040502050405020303" pitchFamily="18" charset="0"/>
              </a:rPr>
              <a:t>HMTL Elements with Attribute=Value </a:t>
            </a:r>
            <a:r>
              <a:rPr lang="en-US" dirty="0">
                <a:solidFill>
                  <a:srgbClr val="00386B"/>
                </a:solidFill>
                <a:latin typeface="Georgia" panose="02040502050405020303" pitchFamily="18" charset="0"/>
              </a:rPr>
              <a:t>P</a:t>
            </a:r>
            <a:r>
              <a:rPr lang="en-US" dirty="0" smtClean="0">
                <a:solidFill>
                  <a:srgbClr val="00386B"/>
                </a:solidFill>
                <a:latin typeface="Georgia" panose="02040502050405020303" pitchFamily="18" charset="0"/>
              </a:rPr>
              <a:t>airs</a:t>
            </a:r>
            <a:br>
              <a:rPr lang="en-US" dirty="0" smtClean="0">
                <a:solidFill>
                  <a:srgbClr val="00386B"/>
                </a:solidFill>
                <a:latin typeface="Georgia" panose="02040502050405020303" pitchFamily="18" charset="0"/>
              </a:rPr>
            </a:br>
            <a:endParaRPr lang="en-US" dirty="0">
              <a:solidFill>
                <a:srgbClr val="00386B"/>
              </a:solidFill>
              <a:latin typeface="Georgia" panose="02040502050405020303" pitchFamily="18" charset="0"/>
            </a:endParaRPr>
          </a:p>
        </p:txBody>
      </p:sp>
      <p:sp>
        <p:nvSpPr>
          <p:cNvPr id="3" name="Content Placeholder 2"/>
          <p:cNvSpPr>
            <a:spLocks noGrp="1"/>
          </p:cNvSpPr>
          <p:nvPr>
            <p:ph idx="1"/>
          </p:nvPr>
        </p:nvSpPr>
        <p:spPr>
          <a:xfrm>
            <a:off x="457200" y="1035714"/>
            <a:ext cx="8039102" cy="3977184"/>
          </a:xfrm>
        </p:spPr>
        <p:txBody>
          <a:bodyPr/>
          <a:lstStyle/>
          <a:p>
            <a:pPr marL="0" indent="0">
              <a:buNone/>
            </a:pPr>
            <a:endParaRPr lang="en-US" sz="2000" dirty="0" smtClean="0"/>
          </a:p>
          <a:p>
            <a:pPr marL="0" indent="0">
              <a:buNone/>
            </a:pPr>
            <a:r>
              <a:rPr lang="en-US" sz="2000" dirty="0" smtClean="0">
                <a:latin typeface="Courier New" panose="02070309020205020404" pitchFamily="49" charset="0"/>
                <a:cs typeface="Courier New" panose="02070309020205020404" pitchFamily="49" charset="0"/>
              </a:rPr>
              <a:t>&lt;HTML&gt;</a:t>
            </a:r>
          </a:p>
          <a:p>
            <a:pPr marL="0" indent="0">
              <a:buNone/>
            </a:pPr>
            <a:r>
              <a:rPr lang="en-US" sz="2000" dirty="0" smtClean="0">
                <a:latin typeface="Courier New" panose="02070309020205020404" pitchFamily="49" charset="0"/>
                <a:cs typeface="Courier New" panose="02070309020205020404" pitchFamily="49" charset="0"/>
              </a:rPr>
              <a:t>   &lt;HEAD&gt;</a:t>
            </a:r>
          </a:p>
          <a:p>
            <a:pPr marL="0" indent="0">
              <a:buNone/>
            </a:pP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&lt;TITLE&gt;Great web page&lt;/TITLE&gt;</a:t>
            </a:r>
          </a:p>
          <a:p>
            <a:pPr marL="0" indent="0">
              <a:buNone/>
            </a:pPr>
            <a:r>
              <a:rPr lang="en-US" sz="2000" dirty="0" smtClean="0">
                <a:latin typeface="Courier New" panose="02070309020205020404" pitchFamily="49" charset="0"/>
                <a:cs typeface="Courier New" panose="02070309020205020404" pitchFamily="49" charset="0"/>
              </a:rPr>
              <a:t>   &lt;/HEAD&gt;</a:t>
            </a:r>
          </a:p>
          <a:p>
            <a:pPr marL="0" indent="0">
              <a:buNone/>
            </a:pPr>
            <a:r>
              <a:rPr lang="en-US" sz="2000" dirty="0" smtClean="0">
                <a:latin typeface="Courier New" panose="02070309020205020404" pitchFamily="49" charset="0"/>
                <a:cs typeface="Courier New" panose="02070309020205020404" pitchFamily="49" charset="0"/>
              </a:rPr>
              <a:t>   &lt;BODY&gt;</a:t>
            </a:r>
          </a:p>
          <a:p>
            <a:pPr marL="0" indent="0">
              <a:buNone/>
            </a:pPr>
            <a:r>
              <a:rPr lang="en-US" sz="2000" dirty="0" smtClean="0">
                <a:latin typeface="Courier New" panose="02070309020205020404" pitchFamily="49" charset="0"/>
                <a:cs typeface="Courier New" panose="02070309020205020404" pitchFamily="49" charset="0"/>
              </a:rPr>
              <a:t>       Some great content</a:t>
            </a:r>
          </a:p>
          <a:p>
            <a:pPr marL="0" indent="0">
              <a:buNone/>
            </a:pP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&lt;IMG SRC="beauty.jpg"&gt;</a:t>
            </a:r>
          </a:p>
          <a:p>
            <a:pPr marL="0" indent="0">
              <a:buNone/>
            </a:pP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&lt;/BODY&gt;</a:t>
            </a:r>
          </a:p>
          <a:p>
            <a:pPr marL="0" indent="0">
              <a:buNone/>
            </a:pPr>
            <a:r>
              <a:rPr lang="en-US" sz="2000" dirty="0" smtClean="0">
                <a:latin typeface="Courier New" panose="02070309020205020404" pitchFamily="49" charset="0"/>
                <a:cs typeface="Courier New" panose="02070309020205020404" pitchFamily="49" charset="0"/>
              </a:rPr>
              <a:t>&lt;/HTML&gt;</a:t>
            </a:r>
            <a:endParaRPr lang="en-US" sz="2000" dirty="0">
              <a:latin typeface="Courier New" panose="02070309020205020404" pitchFamily="49" charset="0"/>
              <a:cs typeface="Courier New" panose="02070309020205020404" pitchFamily="49" charset="0"/>
            </a:endParaRPr>
          </a:p>
        </p:txBody>
      </p:sp>
      <p:sp>
        <p:nvSpPr>
          <p:cNvPr id="4" name="Content Placeholder 8"/>
          <p:cNvSpPr txBox="1">
            <a:spLocks/>
          </p:cNvSpPr>
          <p:nvPr/>
        </p:nvSpPr>
        <p:spPr>
          <a:xfrm>
            <a:off x="648269" y="1035714"/>
            <a:ext cx="8343900" cy="2793999"/>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3200">
                <a:solidFill>
                  <a:schemeClr val="tx1"/>
                </a:solidFill>
                <a:latin typeface="+mn-lt"/>
              </a:defRPr>
            </a:lvl2pPr>
            <a:lvl3pPr marL="1143000" indent="-228600" algn="l" rtl="0" eaLnBrk="1" fontAlgn="base" hangingPunct="1">
              <a:spcBef>
                <a:spcPct val="20000"/>
              </a:spcBef>
              <a:spcAft>
                <a:spcPct val="0"/>
              </a:spcAft>
              <a:buChar char="•"/>
              <a:defRPr sz="3200">
                <a:solidFill>
                  <a:schemeClr val="tx1"/>
                </a:solidFill>
                <a:latin typeface="+mn-lt"/>
              </a:defRPr>
            </a:lvl3pPr>
            <a:lvl4pPr marL="1600200" indent="-228600" algn="l" rtl="0" eaLnBrk="1" fontAlgn="base" hangingPunct="1">
              <a:spcBef>
                <a:spcPct val="20000"/>
              </a:spcBef>
              <a:spcAft>
                <a:spcPct val="0"/>
              </a:spcAft>
              <a:buChar char="–"/>
              <a:defRPr sz="3200">
                <a:solidFill>
                  <a:schemeClr val="tx1"/>
                </a:solidFill>
                <a:latin typeface="+mn-lt"/>
              </a:defRPr>
            </a:lvl4pPr>
            <a:lvl5pPr marL="2057400" indent="-228600" algn="l" rtl="0" eaLnBrk="1" fontAlgn="base" hangingPunct="1">
              <a:spcBef>
                <a:spcPct val="20000"/>
              </a:spcBef>
              <a:spcAft>
                <a:spcPct val="0"/>
              </a:spcAft>
              <a:buChar char="»"/>
              <a:defRPr sz="32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endParaRPr lang="en-US" kern="0" dirty="0" smtClean="0">
              <a:latin typeface="Georgia" panose="02040502050405020303" pitchFamily="18" charset="0"/>
            </a:endParaRPr>
          </a:p>
          <a:p>
            <a:pPr marL="0" indent="0">
              <a:buNone/>
            </a:pPr>
            <a:endParaRPr lang="en-US" kern="0" dirty="0" smtClean="0">
              <a:latin typeface="Georgia" panose="02040502050405020303" pitchFamily="18" charset="0"/>
            </a:endParaRPr>
          </a:p>
        </p:txBody>
      </p:sp>
      <p:sp>
        <p:nvSpPr>
          <p:cNvPr id="5" name="Rectangle 4"/>
          <p:cNvSpPr/>
          <p:nvPr/>
        </p:nvSpPr>
        <p:spPr>
          <a:xfrm>
            <a:off x="2347415" y="3638644"/>
            <a:ext cx="2472804" cy="382137"/>
          </a:xfrm>
          <a:prstGeom prst="rect">
            <a:avLst/>
          </a:prstGeom>
          <a:solidFill>
            <a:srgbClr val="FFFF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1277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386B"/>
                </a:solidFill>
                <a:latin typeface="Georgia" panose="02040502050405020303" pitchFamily="18" charset="0"/>
              </a:rPr>
              <a:t>CSS: Styling a Page</a:t>
            </a:r>
            <a:br>
              <a:rPr lang="en-US" dirty="0" smtClean="0">
                <a:solidFill>
                  <a:srgbClr val="00386B"/>
                </a:solidFill>
                <a:latin typeface="Georgia" panose="02040502050405020303" pitchFamily="18" charset="0"/>
              </a:rPr>
            </a:br>
            <a:endParaRPr lang="en-US" dirty="0">
              <a:solidFill>
                <a:srgbClr val="00386B"/>
              </a:solidFill>
              <a:latin typeface="Georgia" panose="02040502050405020303" pitchFamily="18" charset="0"/>
            </a:endParaRPr>
          </a:p>
        </p:txBody>
      </p:sp>
      <p:sp>
        <p:nvSpPr>
          <p:cNvPr id="3" name="Content Placeholder 2"/>
          <p:cNvSpPr>
            <a:spLocks noGrp="1"/>
          </p:cNvSpPr>
          <p:nvPr>
            <p:ph idx="1"/>
          </p:nvPr>
        </p:nvSpPr>
        <p:spPr>
          <a:xfrm>
            <a:off x="457200" y="990601"/>
            <a:ext cx="8039102" cy="3403600"/>
          </a:xfrm>
        </p:spPr>
        <p:txBody>
          <a:bodyPr/>
          <a:lstStyle/>
          <a:p>
            <a:pPr marL="0" indent="0">
              <a:buNone/>
            </a:pPr>
            <a:endParaRPr lang="en-US" sz="2000" dirty="0" smtClean="0"/>
          </a:p>
          <a:p>
            <a:pPr marL="0" indent="0">
              <a:buNone/>
            </a:pPr>
            <a:r>
              <a:rPr lang="en-US" sz="2000" dirty="0" smtClean="0">
                <a:latin typeface="Courier New" panose="02070309020205020404" pitchFamily="49" charset="0"/>
                <a:cs typeface="Courier New" panose="02070309020205020404" pitchFamily="49" charset="0"/>
              </a:rPr>
              <a:t>&lt;HTML&gt;</a:t>
            </a:r>
          </a:p>
          <a:p>
            <a:pPr marL="0" indent="0">
              <a:buNone/>
            </a:pPr>
            <a:r>
              <a:rPr lang="en-US" sz="2000" dirty="0" smtClean="0">
                <a:latin typeface="Courier New" panose="02070309020205020404" pitchFamily="49" charset="0"/>
                <a:cs typeface="Courier New" panose="02070309020205020404" pitchFamily="49" charset="0"/>
              </a:rPr>
              <a:t>   &lt;HEAD&gt;</a:t>
            </a:r>
          </a:p>
          <a:p>
            <a:pPr marL="0" indent="0">
              <a:buNone/>
            </a:pP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&lt;TITLE&gt;Great web page&lt;/TITLE&gt;</a:t>
            </a:r>
          </a:p>
          <a:p>
            <a:pPr marL="0" indent="0">
              <a:buNone/>
            </a:pPr>
            <a:r>
              <a:rPr lang="en-US" sz="2000" dirty="0" smtClean="0">
                <a:latin typeface="Courier New" panose="02070309020205020404" pitchFamily="49" charset="0"/>
                <a:cs typeface="Courier New" panose="02070309020205020404" pitchFamily="49" charset="0"/>
              </a:rPr>
              <a:t>   &lt;/HEAD&gt;</a:t>
            </a:r>
          </a:p>
          <a:p>
            <a:pPr marL="0" indent="0">
              <a:buNone/>
            </a:pPr>
            <a:r>
              <a:rPr lang="en-US" sz="2000" dirty="0" smtClean="0">
                <a:latin typeface="Courier New" panose="02070309020205020404" pitchFamily="49" charset="0"/>
                <a:cs typeface="Courier New" panose="02070309020205020404" pitchFamily="49" charset="0"/>
              </a:rPr>
              <a:t>   &lt;BODY style="color: #FF00FF"&gt;</a:t>
            </a:r>
          </a:p>
          <a:p>
            <a:pPr marL="0" indent="0">
              <a:buNone/>
            </a:pPr>
            <a:r>
              <a:rPr lang="en-US" sz="2000" dirty="0" smtClean="0">
                <a:latin typeface="Courier New" panose="02070309020205020404" pitchFamily="49" charset="0"/>
                <a:cs typeface="Courier New" panose="02070309020205020404" pitchFamily="49" charset="0"/>
              </a:rPr>
              <a:t>       Some great content</a:t>
            </a:r>
          </a:p>
          <a:p>
            <a:pPr marL="0" indent="0">
              <a:buNone/>
            </a:pP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&lt;IMG SRC="beauty.jpg"&gt;</a:t>
            </a:r>
          </a:p>
          <a:p>
            <a:pPr marL="0" indent="0">
              <a:buNone/>
            </a:pP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&lt;/BODY&gt;</a:t>
            </a:r>
          </a:p>
          <a:p>
            <a:pPr marL="0" indent="0">
              <a:buNone/>
            </a:pPr>
            <a:r>
              <a:rPr lang="en-US" sz="2000" dirty="0" smtClean="0">
                <a:latin typeface="Courier New" panose="02070309020205020404" pitchFamily="49" charset="0"/>
                <a:cs typeface="Courier New" panose="02070309020205020404" pitchFamily="49" charset="0"/>
              </a:rPr>
              <a:t>&lt;/HTML&gt;</a:t>
            </a:r>
            <a:endParaRPr lang="en-US" sz="2000" dirty="0">
              <a:latin typeface="Courier New" panose="02070309020205020404" pitchFamily="49" charset="0"/>
              <a:cs typeface="Courier New" panose="02070309020205020404" pitchFamily="49" charset="0"/>
            </a:endParaRPr>
          </a:p>
        </p:txBody>
      </p:sp>
      <p:sp>
        <p:nvSpPr>
          <p:cNvPr id="4" name="Content Placeholder 8"/>
          <p:cNvSpPr txBox="1">
            <a:spLocks/>
          </p:cNvSpPr>
          <p:nvPr/>
        </p:nvSpPr>
        <p:spPr>
          <a:xfrm>
            <a:off x="457200" y="990601"/>
            <a:ext cx="8343900" cy="2793999"/>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3200">
                <a:solidFill>
                  <a:schemeClr val="tx1"/>
                </a:solidFill>
                <a:latin typeface="+mn-lt"/>
              </a:defRPr>
            </a:lvl2pPr>
            <a:lvl3pPr marL="1143000" indent="-228600" algn="l" rtl="0" eaLnBrk="1" fontAlgn="base" hangingPunct="1">
              <a:spcBef>
                <a:spcPct val="20000"/>
              </a:spcBef>
              <a:spcAft>
                <a:spcPct val="0"/>
              </a:spcAft>
              <a:buChar char="•"/>
              <a:defRPr sz="3200">
                <a:solidFill>
                  <a:schemeClr val="tx1"/>
                </a:solidFill>
                <a:latin typeface="+mn-lt"/>
              </a:defRPr>
            </a:lvl3pPr>
            <a:lvl4pPr marL="1600200" indent="-228600" algn="l" rtl="0" eaLnBrk="1" fontAlgn="base" hangingPunct="1">
              <a:spcBef>
                <a:spcPct val="20000"/>
              </a:spcBef>
              <a:spcAft>
                <a:spcPct val="0"/>
              </a:spcAft>
              <a:buChar char="–"/>
              <a:defRPr sz="3200">
                <a:solidFill>
                  <a:schemeClr val="tx1"/>
                </a:solidFill>
                <a:latin typeface="+mn-lt"/>
              </a:defRPr>
            </a:lvl4pPr>
            <a:lvl5pPr marL="2057400" indent="-228600" algn="l" rtl="0" eaLnBrk="1" fontAlgn="base" hangingPunct="1">
              <a:spcBef>
                <a:spcPct val="20000"/>
              </a:spcBef>
              <a:spcAft>
                <a:spcPct val="0"/>
              </a:spcAft>
              <a:buChar char="»"/>
              <a:defRPr sz="32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endParaRPr lang="en-US" kern="0" dirty="0" smtClean="0">
              <a:latin typeface="Georgia" panose="02040502050405020303" pitchFamily="18" charset="0"/>
            </a:endParaRPr>
          </a:p>
          <a:p>
            <a:pPr marL="0" indent="0">
              <a:buNone/>
            </a:pPr>
            <a:endParaRPr lang="en-US" kern="0" dirty="0" smtClean="0">
              <a:latin typeface="Georgia" panose="02040502050405020303" pitchFamily="18" charset="0"/>
            </a:endParaRPr>
          </a:p>
        </p:txBody>
      </p:sp>
      <p:sp>
        <p:nvSpPr>
          <p:cNvPr id="5" name="Rectangle 4"/>
          <p:cNvSpPr/>
          <p:nvPr/>
        </p:nvSpPr>
        <p:spPr>
          <a:xfrm>
            <a:off x="2984566" y="2806130"/>
            <a:ext cx="2151289" cy="382137"/>
          </a:xfrm>
          <a:prstGeom prst="rect">
            <a:avLst/>
          </a:prstGeom>
          <a:solidFill>
            <a:srgbClr val="FFFF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5404528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8.0&quot;&gt;&lt;object type=&quot;1&quot; unique_id=&quot;10001&quot;&gt;&lt;object type=&quot;8&quot; unique_id=&quot;10044&quot;&gt;&lt;/object&gt;&lt;object type=&quot;2&quot; unique_id=&quot;10045&quot;&gt;&lt;object type=&quot;3&quot; unique_id=&quot;12117&quot;&gt;&lt;property id=&quot;20148&quot; value=&quot;5&quot;/&gt;&lt;property id=&quot;20300&quot; value=&quot;Slide 1&quot;/&gt;&lt;property id=&quot;20307&quot; value=&quot;353&quot;/&gt;&lt;/object&gt;&lt;object type=&quot;3&quot; unique_id=&quot;12118&quot;&gt;&lt;property id=&quot;20148&quot; value=&quot;5&quot;/&gt;&lt;property id=&quot;20300&quot; value=&quot;Slide 2&quot;/&gt;&lt;property id=&quot;20307&quot; value=&quot;330&quot;/&gt;&lt;/object&gt;&lt;object type=&quot;3&quot; unique_id=&quot;12119&quot;&gt;&lt;property id=&quot;20148&quot; value=&quot;5&quot;/&gt;&lt;property id=&quot;20300&quot; value=&quot;Slide 3&quot;/&gt;&lt;property id=&quot;20307&quot; value=&quot;358&quot;/&gt;&lt;/object&gt;&lt;object type=&quot;3&quot; unique_id=&quot;12120&quot;&gt;&lt;property id=&quot;20148&quot; value=&quot;5&quot;/&gt;&lt;property id=&quot;20300&quot; value=&quot;Slide 4&quot;/&gt;&lt;property id=&quot;20307&quot; value=&quot;359&quot;/&gt;&lt;/object&gt;&lt;object type=&quot;3&quot; unique_id=&quot;12121&quot;&gt;&lt;property id=&quot;20148&quot; value=&quot;5&quot;/&gt;&lt;property id=&quot;20300&quot; value=&quot;Slide 5&quot;/&gt;&lt;property id=&quot;20307&quot; value=&quot;331&quot;/&gt;&lt;/object&gt;&lt;object type=&quot;3&quot; unique_id=&quot;12122&quot;&gt;&lt;property id=&quot;20148&quot; value=&quot;5&quot;/&gt;&lt;property id=&quot;20300&quot; value=&quot;Slide 6 - &amp;quot;Web Content Is HMTL, CSS, JavaScript… &amp;quot;&quot;/&gt;&lt;property id=&quot;20307&quot; value=&quot;350&quot;/&gt;&lt;/object&gt;&lt;object type=&quot;3&quot; unique_id=&quot;12123&quot;&gt;&lt;property id=&quot;20148&quot; value=&quot;5&quot;/&gt;&lt;property id=&quot;20300&quot; value=&quot;Slide 7 - &amp;quot;HMTL: Elements Marked with Tags &amp;quot;&quot;/&gt;&lt;property id=&quot;20307&quot; value=&quot;354&quot;/&gt;&lt;/object&gt;&lt;object type=&quot;3&quot; unique_id=&quot;12124&quot;&gt;&lt;property id=&quot;20148&quot; value=&quot;5&quot;/&gt;&lt;property id=&quot;20300&quot; value=&quot;Slide 8 - &amp;quot;HMTL Elements with Attribute=Value Pairs &amp;quot;&quot;/&gt;&lt;property id=&quot;20307&quot; value=&quot;355&quot;/&gt;&lt;/object&gt;&lt;object type=&quot;3&quot; unique_id=&quot;12125&quot;&gt;&lt;property id=&quot;20148&quot; value=&quot;5&quot;/&gt;&lt;property id=&quot;20300&quot; value=&quot;Slide 9 - &amp;quot;CSS: Styling a Page &amp;quot;&quot;/&gt;&lt;property id=&quot;20307&quot; value=&quot;356&quot;/&gt;&lt;/object&gt;&lt;object type=&quot;3&quot; unique_id=&quot;12126&quot;&gt;&lt;property id=&quot;20148&quot; value=&quot;5&quot;/&gt;&lt;property id=&quot;20300&quot; value=&quot;Slide 10 - &amp;quot;Learning More &amp;quot;&quot;/&gt;&lt;property id=&quot;20307&quot; value=&quot;357&quot;/&gt;&lt;/object&gt;&lt;/object&gt;&lt;/object&gt;&lt;/database&gt;"/>
  <p:tag name="SECTOMILLISECCONVERTED" val="1"/>
</p:tagLst>
</file>

<file path=ppt/theme/theme1.xml><?xml version="1.0" encoding="utf-8"?>
<a:theme xmlns:a="http://schemas.openxmlformats.org/drawingml/2006/main" name="PowerPointTemplateAE_2009_1217_NEW NEW 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1.2.A ColorAndTextureObjec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PowerPointTemplateAE_2009_1217_NEW NEW Template</Template>
  <TotalTime>19997</TotalTime>
  <Words>1235</Words>
  <Application>Microsoft Office PowerPoint</Application>
  <PresentationFormat>On-screen Show (4:3)</PresentationFormat>
  <Paragraphs>142</Paragraphs>
  <Slides>10</Slides>
  <Notes>10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10</vt:i4>
      </vt:variant>
    </vt:vector>
  </HeadingPairs>
  <TitlesOfParts>
    <vt:vector size="19" baseType="lpstr">
      <vt:lpstr>Arial</vt:lpstr>
      <vt:lpstr>Calibri</vt:lpstr>
      <vt:lpstr>Courier New</vt:lpstr>
      <vt:lpstr>Georgia</vt:lpstr>
      <vt:lpstr>Interstate Regular</vt:lpstr>
      <vt:lpstr>Wingdings</vt:lpstr>
      <vt:lpstr>PowerPointTemplateAE_2009_1217_NEW NEW Template</vt:lpstr>
      <vt:lpstr>1_Custom Design</vt:lpstr>
      <vt:lpstr>2.1.2.A ColorAndTextureObjects</vt:lpstr>
      <vt:lpstr>PowerPoint Presentation</vt:lpstr>
      <vt:lpstr>PowerPoint Presentation</vt:lpstr>
      <vt:lpstr>PowerPoint Presentation</vt:lpstr>
      <vt:lpstr>PowerPoint Presentation</vt:lpstr>
      <vt:lpstr>PowerPoint Presentation</vt:lpstr>
      <vt:lpstr>Web Content Is HMTL, CSS, JavaScript… </vt:lpstr>
      <vt:lpstr>HMTL: Elements Marked with Tags </vt:lpstr>
      <vt:lpstr>HMTL Elements with Attribute=Value Pairs </vt:lpstr>
      <vt:lpstr>CSS: Styling a Page </vt:lpstr>
      <vt:lpstr>Learning More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2.1.1 What is a Web Page</dc:title>
  <dc:subject>POE - Unit x - Lesson x.y - Lesson title</dc:subject>
  <dc:creator>PLTW Computer Science</dc:creator>
  <cp:lastModifiedBy>Mark Bolmida</cp:lastModifiedBy>
  <cp:revision>326</cp:revision>
  <cp:lastPrinted>2015-06-02T13:13:38Z</cp:lastPrinted>
  <dcterms:created xsi:type="dcterms:W3CDTF">2010-01-04T14:07:12Z</dcterms:created>
  <dcterms:modified xsi:type="dcterms:W3CDTF">2016-09-02T17:25:57Z</dcterms:modified>
</cp:coreProperties>
</file>