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29"/>
  </p:handoutMasterIdLst>
  <p:sldIdLst>
    <p:sldId id="256" r:id="rId2"/>
    <p:sldId id="257" r:id="rId3"/>
    <p:sldId id="258" r:id="rId4"/>
    <p:sldId id="261" r:id="rId5"/>
    <p:sldId id="278" r:id="rId6"/>
    <p:sldId id="279" r:id="rId7"/>
    <p:sldId id="280" r:id="rId8"/>
    <p:sldId id="259" r:id="rId9"/>
    <p:sldId id="286" r:id="rId10"/>
    <p:sldId id="285" r:id="rId11"/>
    <p:sldId id="287" r:id="rId12"/>
    <p:sldId id="283" r:id="rId13"/>
    <p:sldId id="284" r:id="rId14"/>
    <p:sldId id="260" r:id="rId15"/>
    <p:sldId id="262" r:id="rId16"/>
    <p:sldId id="263" r:id="rId17"/>
    <p:sldId id="282" r:id="rId18"/>
    <p:sldId id="264" r:id="rId19"/>
    <p:sldId id="265" r:id="rId20"/>
    <p:sldId id="266" r:id="rId21"/>
    <p:sldId id="268" r:id="rId22"/>
    <p:sldId id="269" r:id="rId23"/>
    <p:sldId id="272" r:id="rId24"/>
    <p:sldId id="270" r:id="rId25"/>
    <p:sldId id="273" r:id="rId26"/>
    <p:sldId id="271" r:id="rId27"/>
    <p:sldId id="274" r:id="rId28"/>
  </p:sldIdLst>
  <p:sldSz cx="9144000" cy="6858000" type="screen4x3"/>
  <p:notesSz cx="6954838" cy="93091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80" d="100"/>
          <a:sy n="80" d="100"/>
        </p:scale>
        <p:origin x="-107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1376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lvl1pPr>
              <a:defRPr sz="1200" smtClean="0"/>
            </a:lvl1pPr>
          </a:lstStyle>
          <a:p>
            <a:pPr>
              <a:defRPr/>
            </a:pPr>
            <a:endParaRPr lang="en-US"/>
          </a:p>
        </p:txBody>
      </p:sp>
      <p:sp>
        <p:nvSpPr>
          <p:cNvPr id="87043" name="Rectangle 3"/>
          <p:cNvSpPr>
            <a:spLocks noGrp="1" noChangeArrowheads="1"/>
          </p:cNvSpPr>
          <p:nvPr>
            <p:ph type="dt" sz="quarter" idx="1"/>
          </p:nvPr>
        </p:nvSpPr>
        <p:spPr bwMode="auto">
          <a:xfrm>
            <a:off x="3941075" y="0"/>
            <a:ext cx="301376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lvl1pPr algn="r">
              <a:defRPr sz="1200" smtClean="0"/>
            </a:lvl1pPr>
          </a:lstStyle>
          <a:p>
            <a:pPr>
              <a:defRPr/>
            </a:pPr>
            <a:endParaRPr lang="en-US"/>
          </a:p>
        </p:txBody>
      </p:sp>
      <p:sp>
        <p:nvSpPr>
          <p:cNvPr id="87044" name="Rectangle 4"/>
          <p:cNvSpPr>
            <a:spLocks noGrp="1" noChangeArrowheads="1"/>
          </p:cNvSpPr>
          <p:nvPr>
            <p:ph type="ftr" sz="quarter" idx="2"/>
          </p:nvPr>
        </p:nvSpPr>
        <p:spPr bwMode="auto">
          <a:xfrm>
            <a:off x="0" y="8843645"/>
            <a:ext cx="301376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b" anchorCtr="0" compatLnSpc="1">
            <a:prstTxWarp prst="textNoShape">
              <a:avLst/>
            </a:prstTxWarp>
          </a:bodyPr>
          <a:lstStyle>
            <a:lvl1pPr>
              <a:defRPr sz="1200" smtClean="0"/>
            </a:lvl1pPr>
          </a:lstStyle>
          <a:p>
            <a:pPr>
              <a:defRPr/>
            </a:pPr>
            <a:endParaRPr lang="en-US"/>
          </a:p>
        </p:txBody>
      </p:sp>
      <p:sp>
        <p:nvSpPr>
          <p:cNvPr id="87045" name="Rectangle 5"/>
          <p:cNvSpPr>
            <a:spLocks noGrp="1" noChangeArrowheads="1"/>
          </p:cNvSpPr>
          <p:nvPr>
            <p:ph type="sldNum" sz="quarter" idx="3"/>
          </p:nvPr>
        </p:nvSpPr>
        <p:spPr bwMode="auto">
          <a:xfrm>
            <a:off x="3941075" y="8843645"/>
            <a:ext cx="301376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b" anchorCtr="0" compatLnSpc="1">
            <a:prstTxWarp prst="textNoShape">
              <a:avLst/>
            </a:prstTxWarp>
          </a:bodyPr>
          <a:lstStyle>
            <a:lvl1pPr algn="r">
              <a:defRPr sz="1200" smtClean="0"/>
            </a:lvl1pPr>
          </a:lstStyle>
          <a:p>
            <a:pPr>
              <a:defRPr/>
            </a:pPr>
            <a:fld id="{BD6511ED-DFF0-4220-A147-7E64082A1663}" type="slidenum">
              <a:rPr lang="en-US"/>
              <a:pPr>
                <a:defRPr/>
              </a:pPr>
              <a:t>‹#›</a:t>
            </a:fld>
            <a:endParaRPr lang="en-US"/>
          </a:p>
        </p:txBody>
      </p:sp>
    </p:spTree>
    <p:extLst>
      <p:ext uri="{BB962C8B-B14F-4D97-AF65-F5344CB8AC3E}">
        <p14:creationId xmlns:p14="http://schemas.microsoft.com/office/powerpoint/2010/main" val="5830336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0"/>
            <a:ext cx="9144000" cy="3365500"/>
            <a:chOff x="0" y="0"/>
            <a:chExt cx="5760" cy="2120"/>
          </a:xfrm>
        </p:grpSpPr>
        <p:pic>
          <p:nvPicPr>
            <p:cNvPr id="5" name="Picture 16" descr="D:\FRONTPAGE THEMES\ARTSY\ARTBANNA.PNG"/>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P:\!Themes\Artsy\Arthsepa.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9" name="Rectangle 5"/>
          <p:cNvSpPr>
            <a:spLocks noGrp="1" noChangeArrowheads="1"/>
          </p:cNvSpPr>
          <p:nvPr>
            <p:ph type="ctrTitle"/>
          </p:nvPr>
        </p:nvSpPr>
        <p:spPr>
          <a:xfrm>
            <a:off x="990600" y="1905000"/>
            <a:ext cx="7772400" cy="1143000"/>
          </a:xfrm>
        </p:spPr>
        <p:txBody>
          <a:bodyPr/>
          <a:lstStyle>
            <a:lvl1pPr algn="r">
              <a:defRPr/>
            </a:lvl1pPr>
          </a:lstStyle>
          <a:p>
            <a:pPr lvl="0"/>
            <a:r>
              <a:rPr lang="en-US" noProof="0" smtClean="0"/>
              <a:t>Click to edit Master title style</a:t>
            </a:r>
          </a:p>
        </p:txBody>
      </p:sp>
      <p:sp>
        <p:nvSpPr>
          <p:cNvPr id="36870"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smtClean="0"/>
            </a:lvl1pPr>
          </a:lstStyle>
          <a:p>
            <a:pPr>
              <a:defRPr/>
            </a:pPr>
            <a:endParaRPr lang="en-US"/>
          </a:p>
        </p:txBody>
      </p:sp>
      <p:sp>
        <p:nvSpPr>
          <p:cNvPr id="8" name="Rectangle 8"/>
          <p:cNvSpPr>
            <a:spLocks noGrp="1" noChangeArrowheads="1"/>
          </p:cNvSpPr>
          <p:nvPr>
            <p:ph type="ftr" sz="quarter" idx="11"/>
          </p:nvPr>
        </p:nvSpPr>
        <p:spPr>
          <a:xfrm>
            <a:off x="6019800" y="6343650"/>
            <a:ext cx="2895600" cy="457200"/>
          </a:xfrm>
        </p:spPr>
        <p:txBody>
          <a:bodyPr/>
          <a:lstStyle>
            <a:lvl1pPr>
              <a:defRPr smtClean="0"/>
            </a:lvl1pPr>
          </a:lstStyle>
          <a:p>
            <a:pPr>
              <a:defRPr/>
            </a:pPr>
            <a:endParaRPr lang="en-US"/>
          </a:p>
        </p:txBody>
      </p:sp>
      <p:sp>
        <p:nvSpPr>
          <p:cNvPr id="9" name="Rectangle 9"/>
          <p:cNvSpPr>
            <a:spLocks noGrp="1" noChangeArrowheads="1"/>
          </p:cNvSpPr>
          <p:nvPr>
            <p:ph type="sldNum" sz="quarter" idx="12"/>
          </p:nvPr>
        </p:nvSpPr>
        <p:spPr>
          <a:xfrm>
            <a:off x="125413" y="6361113"/>
            <a:ext cx="1905000" cy="457200"/>
          </a:xfrm>
        </p:spPr>
        <p:txBody>
          <a:bodyPr/>
          <a:lstStyle>
            <a:lvl1pPr>
              <a:defRPr smtClean="0"/>
            </a:lvl1pPr>
          </a:lstStyle>
          <a:p>
            <a:pPr>
              <a:defRPr/>
            </a:pPr>
            <a:fld id="{49EBFCBF-AA78-4863-BF1A-B6B01F9CA403}" type="slidenum">
              <a:rPr lang="en-US"/>
              <a:pPr>
                <a:defRPr/>
              </a:pPr>
              <a:t>‹#›</a:t>
            </a:fld>
            <a:endParaRPr lang="en-US"/>
          </a:p>
        </p:txBody>
      </p:sp>
    </p:spTree>
    <p:extLst>
      <p:ext uri="{BB962C8B-B14F-4D97-AF65-F5344CB8AC3E}">
        <p14:creationId xmlns:p14="http://schemas.microsoft.com/office/powerpoint/2010/main" val="424422182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212497A-177D-4E7B-BA39-4E18193BB616}" type="slidenum">
              <a:rPr lang="en-US"/>
              <a:pPr>
                <a:defRPr/>
              </a:pPr>
              <a:t>‹#›</a:t>
            </a:fld>
            <a:endParaRPr lang="en-US"/>
          </a:p>
        </p:txBody>
      </p:sp>
    </p:spTree>
    <p:extLst>
      <p:ext uri="{BB962C8B-B14F-4D97-AF65-F5344CB8AC3E}">
        <p14:creationId xmlns:p14="http://schemas.microsoft.com/office/powerpoint/2010/main" val="3688980497"/>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2AE0731-FF23-44FC-8BEF-F7C07F0F0412}" type="slidenum">
              <a:rPr lang="en-US"/>
              <a:pPr>
                <a:defRPr/>
              </a:pPr>
              <a:t>‹#›</a:t>
            </a:fld>
            <a:endParaRPr lang="en-US"/>
          </a:p>
        </p:txBody>
      </p:sp>
    </p:spTree>
    <p:extLst>
      <p:ext uri="{BB962C8B-B14F-4D97-AF65-F5344CB8AC3E}">
        <p14:creationId xmlns:p14="http://schemas.microsoft.com/office/powerpoint/2010/main" val="157620000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4188BC3-7BA3-4F5D-87FC-C5415E0260B3}" type="slidenum">
              <a:rPr lang="en-US"/>
              <a:pPr>
                <a:defRPr/>
              </a:pPr>
              <a:t>‹#›</a:t>
            </a:fld>
            <a:endParaRPr lang="en-US"/>
          </a:p>
        </p:txBody>
      </p:sp>
    </p:spTree>
    <p:extLst>
      <p:ext uri="{BB962C8B-B14F-4D97-AF65-F5344CB8AC3E}">
        <p14:creationId xmlns:p14="http://schemas.microsoft.com/office/powerpoint/2010/main" val="1183062527"/>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84A480E-E67F-48AE-9D0E-E405D1D58A95}" type="slidenum">
              <a:rPr lang="en-US"/>
              <a:pPr>
                <a:defRPr/>
              </a:pPr>
              <a:t>‹#›</a:t>
            </a:fld>
            <a:endParaRPr lang="en-US"/>
          </a:p>
        </p:txBody>
      </p:sp>
    </p:spTree>
    <p:extLst>
      <p:ext uri="{BB962C8B-B14F-4D97-AF65-F5344CB8AC3E}">
        <p14:creationId xmlns:p14="http://schemas.microsoft.com/office/powerpoint/2010/main" val="87658861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FC5A242-C1D2-4D4E-957B-1E62EE0CE47C}" type="slidenum">
              <a:rPr lang="en-US"/>
              <a:pPr>
                <a:defRPr/>
              </a:pPr>
              <a:t>‹#›</a:t>
            </a:fld>
            <a:endParaRPr lang="en-US"/>
          </a:p>
        </p:txBody>
      </p:sp>
    </p:spTree>
    <p:extLst>
      <p:ext uri="{BB962C8B-B14F-4D97-AF65-F5344CB8AC3E}">
        <p14:creationId xmlns:p14="http://schemas.microsoft.com/office/powerpoint/2010/main" val="18415991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54990C2-5A6D-460C-8424-5B0D5BDB75B7}" type="slidenum">
              <a:rPr lang="en-US"/>
              <a:pPr>
                <a:defRPr/>
              </a:pPr>
              <a:t>‹#›</a:t>
            </a:fld>
            <a:endParaRPr lang="en-US"/>
          </a:p>
        </p:txBody>
      </p:sp>
    </p:spTree>
    <p:extLst>
      <p:ext uri="{BB962C8B-B14F-4D97-AF65-F5344CB8AC3E}">
        <p14:creationId xmlns:p14="http://schemas.microsoft.com/office/powerpoint/2010/main" val="2549080306"/>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14DC263C-1B90-4243-B5B2-0376155DFEA5}" type="slidenum">
              <a:rPr lang="en-US"/>
              <a:pPr>
                <a:defRPr/>
              </a:pPr>
              <a:t>‹#›</a:t>
            </a:fld>
            <a:endParaRPr lang="en-US"/>
          </a:p>
        </p:txBody>
      </p:sp>
    </p:spTree>
    <p:extLst>
      <p:ext uri="{BB962C8B-B14F-4D97-AF65-F5344CB8AC3E}">
        <p14:creationId xmlns:p14="http://schemas.microsoft.com/office/powerpoint/2010/main" val="56823776"/>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CB0230D1-6C48-4749-BDC0-6C5D75CF8FC4}" type="slidenum">
              <a:rPr lang="en-US"/>
              <a:pPr>
                <a:defRPr/>
              </a:pPr>
              <a:t>‹#›</a:t>
            </a:fld>
            <a:endParaRPr lang="en-US"/>
          </a:p>
        </p:txBody>
      </p:sp>
    </p:spTree>
    <p:extLst>
      <p:ext uri="{BB962C8B-B14F-4D97-AF65-F5344CB8AC3E}">
        <p14:creationId xmlns:p14="http://schemas.microsoft.com/office/powerpoint/2010/main" val="3768941739"/>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BF45B7B-8802-41E7-9B2C-0840A9804B46}" type="slidenum">
              <a:rPr lang="en-US"/>
              <a:pPr>
                <a:defRPr/>
              </a:pPr>
              <a:t>‹#›</a:t>
            </a:fld>
            <a:endParaRPr lang="en-US"/>
          </a:p>
        </p:txBody>
      </p:sp>
    </p:spTree>
    <p:extLst>
      <p:ext uri="{BB962C8B-B14F-4D97-AF65-F5344CB8AC3E}">
        <p14:creationId xmlns:p14="http://schemas.microsoft.com/office/powerpoint/2010/main" val="361416664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2E3C295-CFDF-4CDE-B0C3-F89276E40CF8}" type="slidenum">
              <a:rPr lang="en-US"/>
              <a:pPr>
                <a:defRPr/>
              </a:pPr>
              <a:t>‹#›</a:t>
            </a:fld>
            <a:endParaRPr lang="en-US"/>
          </a:p>
        </p:txBody>
      </p:sp>
    </p:spTree>
    <p:extLst>
      <p:ext uri="{BB962C8B-B14F-4D97-AF65-F5344CB8AC3E}">
        <p14:creationId xmlns:p14="http://schemas.microsoft.com/office/powerpoint/2010/main" val="171200569"/>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0"/>
          <p:cNvGrpSpPr>
            <a:grpSpLocks/>
          </p:cNvGrpSpPr>
          <p:nvPr/>
        </p:nvGrpSpPr>
        <p:grpSpPr bwMode="auto">
          <a:xfrm>
            <a:off x="-7938" y="1636713"/>
            <a:ext cx="9148763" cy="4618037"/>
            <a:chOff x="-5" y="1031"/>
            <a:chExt cx="5763" cy="2909"/>
          </a:xfrm>
        </p:grpSpPr>
        <p:pic>
          <p:nvPicPr>
            <p:cNvPr id="1032" name="Picture 16" descr="D:\FRONTPAGE THEMES\ARTSY\ARTHSEPA.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descr="P:\!Themes\Artsy\Arthsepa.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317500" y="722313"/>
            <a:ext cx="8637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7"/>
          <p:cNvSpPr>
            <a:spLocks noGrp="1" noChangeArrowheads="1"/>
          </p:cNvSpPr>
          <p:nvPr>
            <p:ph type="body" idx="1"/>
          </p:nvPr>
        </p:nvSpPr>
        <p:spPr bwMode="auto">
          <a:xfrm>
            <a:off x="328613" y="1941513"/>
            <a:ext cx="82089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dt" sz="half" idx="2"/>
          </p:nvPr>
        </p:nvSpPr>
        <p:spPr bwMode="auto">
          <a:xfrm>
            <a:off x="3433763"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en-US"/>
          </a:p>
        </p:txBody>
      </p:sp>
      <p:sp>
        <p:nvSpPr>
          <p:cNvPr id="5129" name="Rectangle 9"/>
          <p:cNvSpPr>
            <a:spLocks noGrp="1" noChangeArrowheads="1"/>
          </p:cNvSpPr>
          <p:nvPr>
            <p:ph type="ftr" sz="quarter" idx="3"/>
          </p:nvPr>
        </p:nvSpPr>
        <p:spPr bwMode="auto">
          <a:xfrm>
            <a:off x="6108700" y="63436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endParaRPr lang="en-US"/>
          </a:p>
        </p:txBody>
      </p:sp>
      <p:sp>
        <p:nvSpPr>
          <p:cNvPr id="5130" name="Rectangle 10"/>
          <p:cNvSpPr>
            <a:spLocks noGrp="1" noChangeArrowheads="1"/>
          </p:cNvSpPr>
          <p:nvPr>
            <p:ph type="sldNum" sz="quarter" idx="4"/>
          </p:nvPr>
        </p:nvSpPr>
        <p:spPr bwMode="auto">
          <a:xfrm>
            <a:off x="146050" y="6361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mtClean="0">
                <a:latin typeface="+mn-lt"/>
              </a:defRPr>
            </a:lvl1pPr>
          </a:lstStyle>
          <a:p>
            <a:pPr>
              <a:defRPr/>
            </a:pPr>
            <a:fld id="{37AB77F7-572A-4EAD-9ABC-D013102D555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hyperlink" Target="Crazy%20Items%20that%20Have%20Computers%20in%20them.pp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278063"/>
            <a:ext cx="7772400" cy="769937"/>
          </a:xfrm>
        </p:spPr>
        <p:txBody>
          <a:bodyPr/>
          <a:lstStyle/>
          <a:p>
            <a:pPr eaLnBrk="1" hangingPunct="1"/>
            <a:r>
              <a:rPr lang="en-US" dirty="0" smtClean="0"/>
              <a:t>PC Hardware</a:t>
            </a:r>
          </a:p>
        </p:txBody>
      </p:sp>
      <p:sp>
        <p:nvSpPr>
          <p:cNvPr id="3075" name="Rectangle 3"/>
          <p:cNvSpPr>
            <a:spLocks noGrp="1" noChangeArrowheads="1"/>
          </p:cNvSpPr>
          <p:nvPr>
            <p:ph type="subTitle" idx="1"/>
          </p:nvPr>
        </p:nvSpPr>
        <p:spPr>
          <a:xfrm>
            <a:off x="5029200" y="3492500"/>
            <a:ext cx="3759200" cy="1752600"/>
          </a:xfrm>
        </p:spPr>
        <p:txBody>
          <a:bodyPr/>
          <a:lstStyle/>
          <a:p>
            <a:pPr eaLnBrk="1" hangingPunct="1"/>
            <a:r>
              <a:rPr lang="en-US" smtClean="0"/>
              <a:t>What is your </a:t>
            </a:r>
            <a:r>
              <a:rPr lang="en-US" b="1" u="sng" smtClean="0"/>
              <a:t>P</a:t>
            </a:r>
            <a:r>
              <a:rPr lang="en-US" smtClean="0"/>
              <a:t>ersonal </a:t>
            </a:r>
            <a:r>
              <a:rPr lang="en-US" b="1" u="sng" smtClean="0"/>
              <a:t>C</a:t>
            </a:r>
            <a:r>
              <a:rPr lang="en-US" smtClean="0"/>
              <a:t>omputer made of</a:t>
            </a: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Hardware</a:t>
            </a:r>
            <a:endParaRPr lang="en-US" dirty="0"/>
          </a:p>
        </p:txBody>
      </p:sp>
      <p:sp>
        <p:nvSpPr>
          <p:cNvPr id="3" name="Content Placeholder 2"/>
          <p:cNvSpPr>
            <a:spLocks noGrp="1"/>
          </p:cNvSpPr>
          <p:nvPr>
            <p:ph idx="1"/>
          </p:nvPr>
        </p:nvSpPr>
        <p:spPr/>
        <p:txBody>
          <a:bodyPr/>
          <a:lstStyle/>
          <a:p>
            <a:pPr eaLnBrk="1" hangingPunct="1"/>
            <a:r>
              <a:rPr lang="en-US" sz="2800" dirty="0" smtClean="0"/>
              <a:t>Graphics Card</a:t>
            </a:r>
          </a:p>
          <a:p>
            <a:pPr lvl="1" eaLnBrk="1" hangingPunct="1"/>
            <a:r>
              <a:rPr lang="en-US" sz="2400" dirty="0"/>
              <a:t>a printed circuit board that controls the output to a display screen</a:t>
            </a:r>
            <a:r>
              <a:rPr lang="en-US" sz="2400" dirty="0" smtClean="0"/>
              <a:t>.</a:t>
            </a:r>
          </a:p>
          <a:p>
            <a:pPr lvl="1" eaLnBrk="1" hangingPunct="1"/>
            <a:r>
              <a:rPr lang="en-US" sz="2400" dirty="0" smtClean="0"/>
              <a:t>Faster = Better </a:t>
            </a:r>
          </a:p>
          <a:p>
            <a:pPr eaLnBrk="1" hangingPunct="1"/>
            <a:r>
              <a:rPr lang="en-US" sz="2800" dirty="0" smtClean="0"/>
              <a:t>RAM Memory</a:t>
            </a:r>
          </a:p>
          <a:p>
            <a:pPr lvl="1" eaLnBrk="1" hangingPunct="1"/>
            <a:r>
              <a:rPr lang="en-US" sz="2400" dirty="0" smtClean="0"/>
              <a:t>A form of fast short term data storage</a:t>
            </a:r>
          </a:p>
          <a:p>
            <a:pPr lvl="1" eaLnBrk="1" hangingPunct="1"/>
            <a:r>
              <a:rPr lang="en-US" sz="2400" dirty="0" smtClean="0"/>
              <a:t>More </a:t>
            </a:r>
            <a:r>
              <a:rPr lang="en-US" sz="2400" dirty="0"/>
              <a:t>= </a:t>
            </a:r>
            <a:r>
              <a:rPr lang="en-US" sz="2400" dirty="0" smtClean="0"/>
              <a:t>better</a:t>
            </a:r>
            <a:endParaRPr lang="en-US" sz="2400" dirty="0"/>
          </a:p>
        </p:txBody>
      </p:sp>
    </p:spTree>
    <p:extLst>
      <p:ext uri="{BB962C8B-B14F-4D97-AF65-F5344CB8AC3E}">
        <p14:creationId xmlns:p14="http://schemas.microsoft.com/office/powerpoint/2010/main" val="1259537866"/>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Hardware</a:t>
            </a:r>
          </a:p>
        </p:txBody>
      </p:sp>
      <p:sp>
        <p:nvSpPr>
          <p:cNvPr id="3" name="Content Placeholder 2"/>
          <p:cNvSpPr>
            <a:spLocks noGrp="1"/>
          </p:cNvSpPr>
          <p:nvPr>
            <p:ph idx="1"/>
          </p:nvPr>
        </p:nvSpPr>
        <p:spPr/>
        <p:txBody>
          <a:bodyPr/>
          <a:lstStyle/>
          <a:p>
            <a:pPr eaLnBrk="1" hangingPunct="1"/>
            <a:r>
              <a:rPr lang="en-US" sz="2800" dirty="0"/>
              <a:t>Hard drive</a:t>
            </a:r>
          </a:p>
          <a:p>
            <a:pPr lvl="1" eaLnBrk="1" hangingPunct="1"/>
            <a:r>
              <a:rPr lang="en-US" sz="2400" dirty="0"/>
              <a:t>is a data storage device used for storing and retrieving digital information using rapidly rotating disks (platters) coated with magnetic material.</a:t>
            </a:r>
          </a:p>
          <a:p>
            <a:pPr lvl="1" eaLnBrk="1" hangingPunct="1"/>
            <a:r>
              <a:rPr lang="en-US" sz="2400" dirty="0"/>
              <a:t>more and or faster = </a:t>
            </a:r>
            <a:r>
              <a:rPr lang="en-US" sz="2400" dirty="0" smtClean="0"/>
              <a:t>better</a:t>
            </a:r>
            <a:endParaRPr lang="en-US" dirty="0" smtClean="0"/>
          </a:p>
          <a:p>
            <a:pPr eaLnBrk="1" hangingPunct="1"/>
            <a:r>
              <a:rPr lang="en-US" dirty="0" smtClean="0"/>
              <a:t>Storage</a:t>
            </a:r>
            <a:endParaRPr lang="en-US" dirty="0"/>
          </a:p>
          <a:p>
            <a:pPr lvl="1" eaLnBrk="1" hangingPunct="1"/>
            <a:r>
              <a:rPr lang="en-US" dirty="0"/>
              <a:t>Floppy Disk / CD / DVD / Blu-Ray</a:t>
            </a:r>
          </a:p>
          <a:p>
            <a:endParaRPr lang="en-US" dirty="0"/>
          </a:p>
        </p:txBody>
      </p:sp>
    </p:spTree>
    <p:extLst>
      <p:ext uri="{BB962C8B-B14F-4D97-AF65-F5344CB8AC3E}">
        <p14:creationId xmlns:p14="http://schemas.microsoft.com/office/powerpoint/2010/main" val="4269589177"/>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Desktop Hardware</a:t>
            </a:r>
            <a:endParaRPr lang="en-US" dirty="0"/>
          </a:p>
        </p:txBody>
      </p:sp>
      <p:pic>
        <p:nvPicPr>
          <p:cNvPr id="1026" name="Picture 2" descr="http://www.crossaction.net/wp-content/uploads/2012/08/anatomy-of-a-compu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11231"/>
            <a:ext cx="5410200" cy="464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29875"/>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Laptop Hardware</a:t>
            </a:r>
            <a:endParaRPr lang="en-US" dirty="0"/>
          </a:p>
        </p:txBody>
      </p:sp>
      <p:pic>
        <p:nvPicPr>
          <p:cNvPr id="2050" name="Picture 2" descr="http://static.ddmcdn.com/gif/laptop-9-laptop-inter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67553"/>
            <a:ext cx="5181600" cy="487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85632"/>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Peripheral Devices</a:t>
            </a:r>
          </a:p>
        </p:txBody>
      </p:sp>
      <p:sp>
        <p:nvSpPr>
          <p:cNvPr id="8195" name="Rectangle 3"/>
          <p:cNvSpPr>
            <a:spLocks noGrp="1" noChangeArrowheads="1"/>
          </p:cNvSpPr>
          <p:nvPr>
            <p:ph type="body" idx="1"/>
          </p:nvPr>
        </p:nvSpPr>
        <p:spPr/>
        <p:txBody>
          <a:bodyPr/>
          <a:lstStyle/>
          <a:p>
            <a:pPr eaLnBrk="1" hangingPunct="1"/>
            <a:r>
              <a:rPr lang="en-US" smtClean="0"/>
              <a:t>Peripheral = surrounding</a:t>
            </a:r>
          </a:p>
          <a:p>
            <a:pPr eaLnBrk="1" hangingPunct="1"/>
            <a:r>
              <a:rPr lang="en-US" smtClean="0"/>
              <a:t>Computer hardware that expands the computer’s input, output, and storage capabilities</a:t>
            </a:r>
          </a:p>
          <a:p>
            <a:pPr eaLnBrk="1" hangingPunct="1"/>
            <a:r>
              <a:rPr lang="en-US" smtClean="0"/>
              <a:t>Connects to the actual computer tower to perform task</a:t>
            </a: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FF0000"/>
                </a:solidFill>
              </a:rPr>
              <a:t>Input</a:t>
            </a:r>
            <a:r>
              <a:rPr lang="en-US" dirty="0" smtClean="0"/>
              <a:t> Peripheral Devices</a:t>
            </a:r>
          </a:p>
        </p:txBody>
      </p:sp>
      <p:sp>
        <p:nvSpPr>
          <p:cNvPr id="9219" name="Rectangle 3"/>
          <p:cNvSpPr>
            <a:spLocks noGrp="1" noChangeArrowheads="1"/>
          </p:cNvSpPr>
          <p:nvPr>
            <p:ph type="body" idx="1"/>
          </p:nvPr>
        </p:nvSpPr>
        <p:spPr/>
        <p:txBody>
          <a:bodyPr/>
          <a:lstStyle/>
          <a:p>
            <a:pPr eaLnBrk="1" hangingPunct="1"/>
            <a:r>
              <a:rPr lang="en-US" smtClean="0"/>
              <a:t>Hardware used to gather and translate information into a form that the computer can process</a:t>
            </a:r>
          </a:p>
          <a:p>
            <a:pPr eaLnBrk="1" hangingPunct="1"/>
            <a:r>
              <a:rPr lang="en-US" smtClean="0"/>
              <a:t>Takes info from us and puts it into the computer</a:t>
            </a:r>
          </a:p>
          <a:p>
            <a:pPr eaLnBrk="1" hangingPunct="1"/>
            <a:r>
              <a:rPr lang="en-US" smtClean="0"/>
              <a:t>Ex: Mouse, Keyboard, etc…</a:t>
            </a: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FF0000"/>
                </a:solidFill>
              </a:rPr>
              <a:t>Output</a:t>
            </a:r>
            <a:r>
              <a:rPr lang="en-US" dirty="0" smtClean="0"/>
              <a:t> Peripheral Device</a:t>
            </a:r>
          </a:p>
        </p:txBody>
      </p:sp>
      <p:sp>
        <p:nvSpPr>
          <p:cNvPr id="10243" name="Rectangle 3"/>
          <p:cNvSpPr>
            <a:spLocks noGrp="1" noChangeArrowheads="1"/>
          </p:cNvSpPr>
          <p:nvPr>
            <p:ph type="body" idx="1"/>
          </p:nvPr>
        </p:nvSpPr>
        <p:spPr/>
        <p:txBody>
          <a:bodyPr/>
          <a:lstStyle/>
          <a:p>
            <a:pPr eaLnBrk="1" hangingPunct="1"/>
            <a:r>
              <a:rPr lang="en-US" smtClean="0"/>
              <a:t>Hardware that displays, prints, or transmits the results of processing from the computer memory</a:t>
            </a:r>
          </a:p>
          <a:p>
            <a:pPr eaLnBrk="1" hangingPunct="1"/>
            <a:r>
              <a:rPr lang="en-US" smtClean="0"/>
              <a:t>Takes information from the computer and sends it back out to us in a form we can understand</a:t>
            </a:r>
          </a:p>
          <a:p>
            <a:pPr eaLnBrk="1" hangingPunct="1"/>
            <a:r>
              <a:rPr lang="en-US" smtClean="0"/>
              <a:t>Ex: Monitor, Printer, etc…</a:t>
            </a:r>
          </a:p>
          <a:p>
            <a:pPr eaLnBrk="1" hangingPunct="1"/>
            <a:endParaRPr lang="en-US" smtClean="0"/>
          </a:p>
          <a:p>
            <a:pPr eaLnBrk="1" hangingPunct="1"/>
            <a:endParaRPr lang="en-US" smtClean="0"/>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FF0000"/>
                </a:solidFill>
              </a:rPr>
              <a:t>Storage </a:t>
            </a:r>
            <a:r>
              <a:rPr lang="en-US" dirty="0" smtClean="0"/>
              <a:t>Peripheral Device</a:t>
            </a:r>
          </a:p>
        </p:txBody>
      </p:sp>
      <p:sp>
        <p:nvSpPr>
          <p:cNvPr id="10243" name="Rectangle 3"/>
          <p:cNvSpPr>
            <a:spLocks noGrp="1" noChangeArrowheads="1"/>
          </p:cNvSpPr>
          <p:nvPr>
            <p:ph type="body" idx="1"/>
          </p:nvPr>
        </p:nvSpPr>
        <p:spPr/>
        <p:txBody>
          <a:bodyPr/>
          <a:lstStyle/>
          <a:p>
            <a:pPr eaLnBrk="1" hangingPunct="1"/>
            <a:r>
              <a:rPr lang="en-US" dirty="0" smtClean="0"/>
              <a:t>Hardware that stores information/data for later use</a:t>
            </a:r>
          </a:p>
          <a:p>
            <a:pPr eaLnBrk="1" hangingPunct="1"/>
            <a:r>
              <a:rPr lang="en-US" dirty="0" smtClean="0"/>
              <a:t>Ex: External Hard Drive, USB Thumb Drive, etc…</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771082648"/>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7500" y="52388"/>
            <a:ext cx="8637588" cy="1431925"/>
          </a:xfrm>
        </p:spPr>
        <p:txBody>
          <a:bodyPr/>
          <a:lstStyle/>
          <a:p>
            <a:pPr eaLnBrk="1" hangingPunct="1"/>
            <a:r>
              <a:rPr lang="en-US" smtClean="0"/>
              <a:t>What do you need to put together a basic computer system?</a:t>
            </a:r>
          </a:p>
        </p:txBody>
      </p:sp>
      <p:sp>
        <p:nvSpPr>
          <p:cNvPr id="11267" name="Rectangle 3"/>
          <p:cNvSpPr>
            <a:spLocks noGrp="1" noChangeArrowheads="1"/>
          </p:cNvSpPr>
          <p:nvPr>
            <p:ph type="body" idx="1"/>
          </p:nvPr>
        </p:nvSpPr>
        <p:spPr>
          <a:xfrm>
            <a:off x="328613" y="1941513"/>
            <a:ext cx="8208962" cy="4687887"/>
          </a:xfrm>
        </p:spPr>
        <p:txBody>
          <a:bodyPr/>
          <a:lstStyle/>
          <a:p>
            <a:pPr eaLnBrk="1" hangingPunct="1"/>
            <a:r>
              <a:rPr lang="en-US" dirty="0" smtClean="0"/>
              <a:t>Tower/CPU – The actual computer in your system where all processing </a:t>
            </a:r>
            <a:r>
              <a:rPr lang="en-US" dirty="0" smtClean="0"/>
              <a:t>occurs</a:t>
            </a:r>
          </a:p>
          <a:p>
            <a:pPr eaLnBrk="1" hangingPunct="1"/>
            <a:r>
              <a:rPr lang="en-US" dirty="0"/>
              <a:t>Monitor – The display device that shows you the info from your computer</a:t>
            </a:r>
          </a:p>
          <a:p>
            <a:pPr lvl="1" eaLnBrk="1" hangingPunct="1"/>
            <a:r>
              <a:rPr lang="en-US" dirty="0"/>
              <a:t>Types: CRT, LCD, Projector</a:t>
            </a:r>
          </a:p>
          <a:p>
            <a:pPr lvl="1" eaLnBrk="1" hangingPunct="1"/>
            <a:r>
              <a:rPr lang="en-US" dirty="0"/>
              <a:t>Importance: Size, Speed, Speakers</a:t>
            </a:r>
          </a:p>
          <a:p>
            <a:pPr eaLnBrk="1" hangingPunct="1"/>
            <a:r>
              <a:rPr lang="en-US" dirty="0"/>
              <a:t>Keyboard – Primary input device you type on</a:t>
            </a:r>
          </a:p>
          <a:p>
            <a:pPr lvl="1" eaLnBrk="1" hangingPunct="1"/>
            <a:r>
              <a:rPr lang="en-US" dirty="0"/>
              <a:t>Wireless, multi-media, shortcut </a:t>
            </a:r>
            <a:r>
              <a:rPr lang="en-US" dirty="0" smtClean="0"/>
              <a:t>buttons</a:t>
            </a:r>
            <a:endParaRPr lang="en-US" dirty="0"/>
          </a:p>
        </p:txBody>
      </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Basic </a:t>
            </a:r>
            <a:r>
              <a:rPr lang="en-US" dirty="0"/>
              <a:t>C</a:t>
            </a:r>
            <a:r>
              <a:rPr lang="en-US" dirty="0" smtClean="0"/>
              <a:t>omputer System Parts</a:t>
            </a:r>
            <a:endParaRPr lang="en-US" dirty="0" smtClean="0"/>
          </a:p>
        </p:txBody>
      </p:sp>
      <p:sp>
        <p:nvSpPr>
          <p:cNvPr id="13315" name="Rectangle 3"/>
          <p:cNvSpPr>
            <a:spLocks noGrp="1" noChangeArrowheads="1"/>
          </p:cNvSpPr>
          <p:nvPr>
            <p:ph type="body" idx="1"/>
          </p:nvPr>
        </p:nvSpPr>
        <p:spPr/>
        <p:txBody>
          <a:bodyPr/>
          <a:lstStyle/>
          <a:p>
            <a:pPr eaLnBrk="1" hangingPunct="1"/>
            <a:r>
              <a:rPr lang="en-US" smtClean="0"/>
              <a:t>Mouse – secondary input device that you use to manipulate objects on the screen</a:t>
            </a:r>
          </a:p>
          <a:p>
            <a:pPr lvl="1" eaLnBrk="1" hangingPunct="1"/>
            <a:r>
              <a:rPr lang="en-US" smtClean="0"/>
              <a:t>Trackball, optical, scroll wheel, wireless, extra buttons</a:t>
            </a:r>
          </a:p>
          <a:p>
            <a:pPr eaLnBrk="1" hangingPunct="1"/>
            <a:r>
              <a:rPr lang="en-US" smtClean="0"/>
              <a:t>Printer – allows you to get work to paper</a:t>
            </a:r>
          </a:p>
          <a:p>
            <a:pPr lvl="1" eaLnBrk="1" hangingPunct="1"/>
            <a:r>
              <a:rPr lang="en-US" smtClean="0"/>
              <a:t>Inkjet, laser, color, photo quality, CD/DVD printing, speed, multifunction</a:t>
            </a: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Computer:	</a:t>
            </a:r>
          </a:p>
        </p:txBody>
      </p:sp>
      <p:sp>
        <p:nvSpPr>
          <p:cNvPr id="4099" name="Rectangle 3"/>
          <p:cNvSpPr>
            <a:spLocks noGrp="1" noChangeArrowheads="1"/>
          </p:cNvSpPr>
          <p:nvPr>
            <p:ph type="body" idx="1"/>
          </p:nvPr>
        </p:nvSpPr>
        <p:spPr>
          <a:xfrm>
            <a:off x="328613" y="1941513"/>
            <a:ext cx="8208962" cy="3697287"/>
          </a:xfrm>
        </p:spPr>
        <p:txBody>
          <a:bodyPr/>
          <a:lstStyle/>
          <a:p>
            <a:pPr eaLnBrk="1" hangingPunct="1">
              <a:lnSpc>
                <a:spcPct val="90000"/>
              </a:lnSpc>
            </a:pPr>
            <a:r>
              <a:rPr lang="en-US" smtClean="0"/>
              <a:t>A Device that:</a:t>
            </a:r>
          </a:p>
          <a:p>
            <a:pPr lvl="1" eaLnBrk="1" hangingPunct="1">
              <a:lnSpc>
                <a:spcPct val="90000"/>
              </a:lnSpc>
            </a:pPr>
            <a:r>
              <a:rPr lang="en-US" smtClean="0"/>
              <a:t>Accepts information</a:t>
            </a:r>
          </a:p>
          <a:p>
            <a:pPr lvl="1" eaLnBrk="1" hangingPunct="1">
              <a:lnSpc>
                <a:spcPct val="90000"/>
              </a:lnSpc>
            </a:pPr>
            <a:r>
              <a:rPr lang="en-US" smtClean="0"/>
              <a:t>Processes information</a:t>
            </a:r>
          </a:p>
          <a:p>
            <a:pPr lvl="1" eaLnBrk="1" hangingPunct="1">
              <a:lnSpc>
                <a:spcPct val="90000"/>
              </a:lnSpc>
            </a:pPr>
            <a:r>
              <a:rPr lang="en-US" smtClean="0"/>
              <a:t>Stores information</a:t>
            </a:r>
          </a:p>
          <a:p>
            <a:pPr lvl="1" eaLnBrk="1" hangingPunct="1">
              <a:lnSpc>
                <a:spcPct val="90000"/>
              </a:lnSpc>
            </a:pPr>
            <a:r>
              <a:rPr lang="en-US" smtClean="0"/>
              <a:t>Produces information</a:t>
            </a:r>
          </a:p>
          <a:p>
            <a:pPr eaLnBrk="1" hangingPunct="1">
              <a:lnSpc>
                <a:spcPct val="90000"/>
              </a:lnSpc>
            </a:pPr>
            <a:r>
              <a:rPr lang="en-US" smtClean="0"/>
              <a:t>Only 1 item in front of you is a Computer! Do you know which item that is?</a:t>
            </a:r>
          </a:p>
          <a:p>
            <a:pPr eaLnBrk="1" hangingPunct="1">
              <a:lnSpc>
                <a:spcPct val="90000"/>
              </a:lnSpc>
            </a:pPr>
            <a:endParaRPr lang="en-US" b="1" smtClean="0"/>
          </a:p>
        </p:txBody>
      </p:sp>
      <p:sp>
        <p:nvSpPr>
          <p:cNvPr id="4100" name="Text Box 4"/>
          <p:cNvSpPr txBox="1">
            <a:spLocks noChangeArrowheads="1"/>
          </p:cNvSpPr>
          <p:nvPr/>
        </p:nvSpPr>
        <p:spPr bwMode="auto">
          <a:xfrm>
            <a:off x="533400" y="56388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p>
        </p:txBody>
      </p:sp>
      <p:sp>
        <p:nvSpPr>
          <p:cNvPr id="65541" name="Text Box 5"/>
          <p:cNvSpPr txBox="1">
            <a:spLocks noChangeArrowheads="1"/>
          </p:cNvSpPr>
          <p:nvPr/>
        </p:nvSpPr>
        <p:spPr bwMode="auto">
          <a:xfrm>
            <a:off x="457200" y="54864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buFontTx/>
              <a:buChar char="•"/>
            </a:pPr>
            <a:r>
              <a:rPr lang="en-US" sz="3200">
                <a:latin typeface="Arial" charset="0"/>
              </a:rPr>
              <a:t> All of the components combined are considered to be the </a:t>
            </a:r>
            <a:r>
              <a:rPr lang="en-US" sz="3200" b="1">
                <a:latin typeface="Arial" charset="0"/>
              </a:rPr>
              <a:t>Computer System</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additive="base">
                                        <p:cTn id="7" dur="500" fill="hold"/>
                                        <p:tgtEl>
                                          <p:spTgt spid="65541"/>
                                        </p:tgtEl>
                                        <p:attrNameLst>
                                          <p:attrName>ppt_x</p:attrName>
                                        </p:attrNameLst>
                                      </p:cBhvr>
                                      <p:tavLst>
                                        <p:tav tm="0">
                                          <p:val>
                                            <p:strVal val="0-#ppt_w/2"/>
                                          </p:val>
                                        </p:tav>
                                        <p:tav tm="100000">
                                          <p:val>
                                            <p:strVal val="#ppt_x"/>
                                          </p:val>
                                        </p:tav>
                                      </p:tavLst>
                                    </p:anim>
                                    <p:anim calcmode="lin" valueType="num">
                                      <p:cBhvr additive="base">
                                        <p:cTn id="8" dur="500" fill="hold"/>
                                        <p:tgtEl>
                                          <p:spTgt spid="655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17500" y="52388"/>
            <a:ext cx="8637588" cy="1431925"/>
          </a:xfrm>
        </p:spPr>
        <p:txBody>
          <a:bodyPr/>
          <a:lstStyle/>
          <a:p>
            <a:pPr eaLnBrk="1" hangingPunct="1"/>
            <a:r>
              <a:rPr lang="en-US" smtClean="0"/>
              <a:t>Additional Hardware Components you may want to add</a:t>
            </a:r>
          </a:p>
        </p:txBody>
      </p:sp>
      <p:sp>
        <p:nvSpPr>
          <p:cNvPr id="14339" name="Rectangle 3"/>
          <p:cNvSpPr>
            <a:spLocks noGrp="1" noChangeArrowheads="1"/>
          </p:cNvSpPr>
          <p:nvPr>
            <p:ph type="body" sz="half" idx="1"/>
          </p:nvPr>
        </p:nvSpPr>
        <p:spPr/>
        <p:txBody>
          <a:bodyPr/>
          <a:lstStyle/>
          <a:p>
            <a:pPr eaLnBrk="1" hangingPunct="1"/>
            <a:r>
              <a:rPr lang="en-US" smtClean="0"/>
              <a:t>USB Jump Drive</a:t>
            </a:r>
          </a:p>
          <a:p>
            <a:pPr eaLnBrk="1" hangingPunct="1"/>
            <a:r>
              <a:rPr lang="en-US" smtClean="0"/>
              <a:t>USB Hub</a:t>
            </a:r>
          </a:p>
          <a:p>
            <a:pPr eaLnBrk="1" hangingPunct="1"/>
            <a:r>
              <a:rPr lang="en-US" smtClean="0"/>
              <a:t>Game Controllers</a:t>
            </a:r>
          </a:p>
          <a:p>
            <a:pPr eaLnBrk="1" hangingPunct="1"/>
            <a:r>
              <a:rPr lang="en-US" smtClean="0"/>
              <a:t>Scanners</a:t>
            </a:r>
          </a:p>
          <a:p>
            <a:pPr eaLnBrk="1" hangingPunct="1"/>
            <a:r>
              <a:rPr lang="en-US" smtClean="0"/>
              <a:t>External Hard Drives</a:t>
            </a:r>
          </a:p>
          <a:p>
            <a:pPr eaLnBrk="1" hangingPunct="1"/>
            <a:endParaRPr lang="en-US" smtClean="0"/>
          </a:p>
        </p:txBody>
      </p:sp>
      <p:sp>
        <p:nvSpPr>
          <p:cNvPr id="14340" name="Rectangle 4"/>
          <p:cNvSpPr>
            <a:spLocks noGrp="1" noChangeArrowheads="1"/>
          </p:cNvSpPr>
          <p:nvPr>
            <p:ph type="body" sz="half" idx="2"/>
          </p:nvPr>
        </p:nvSpPr>
        <p:spPr/>
        <p:txBody>
          <a:bodyPr/>
          <a:lstStyle/>
          <a:p>
            <a:pPr eaLnBrk="1" hangingPunct="1"/>
            <a:r>
              <a:rPr lang="en-US" smtClean="0"/>
              <a:t>Speakers</a:t>
            </a:r>
          </a:p>
          <a:p>
            <a:pPr eaLnBrk="1" hangingPunct="1"/>
            <a:r>
              <a:rPr lang="en-US" smtClean="0"/>
              <a:t>Web Cam</a:t>
            </a:r>
          </a:p>
          <a:p>
            <a:pPr eaLnBrk="1" hangingPunct="1"/>
            <a:r>
              <a:rPr lang="en-US" smtClean="0"/>
              <a:t>Digital Camera</a:t>
            </a:r>
          </a:p>
          <a:p>
            <a:pPr eaLnBrk="1" hangingPunct="1"/>
            <a:r>
              <a:rPr lang="en-US" smtClean="0"/>
              <a:t>Memory Card Reader</a:t>
            </a:r>
          </a:p>
          <a:p>
            <a:pPr eaLnBrk="1" hangingPunct="1"/>
            <a:r>
              <a:rPr lang="en-US" smtClean="0"/>
              <a:t>Multiple Monitors</a:t>
            </a:r>
          </a:p>
          <a:p>
            <a:pPr eaLnBrk="1" hangingPunct="1"/>
            <a:r>
              <a:rPr lang="en-US" smtClean="0"/>
              <a:t>MP3 player</a:t>
            </a:r>
          </a:p>
        </p:txBody>
      </p:sp>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90600" y="2278063"/>
            <a:ext cx="7772400" cy="769937"/>
          </a:xfrm>
        </p:spPr>
        <p:txBody>
          <a:bodyPr/>
          <a:lstStyle/>
          <a:p>
            <a:pPr eaLnBrk="1" hangingPunct="1"/>
            <a:r>
              <a:rPr lang="en-US" smtClean="0"/>
              <a:t>Original Computers (not PCs)</a:t>
            </a:r>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17500" y="52388"/>
            <a:ext cx="8637588" cy="1431925"/>
          </a:xfrm>
        </p:spPr>
        <p:txBody>
          <a:bodyPr/>
          <a:lstStyle/>
          <a:p>
            <a:pPr eaLnBrk="1" hangingPunct="1"/>
            <a:r>
              <a:rPr lang="en-US" smtClean="0"/>
              <a:t>1951 – The MIT created Whirlwind Computer</a:t>
            </a:r>
          </a:p>
        </p:txBody>
      </p:sp>
      <p:sp>
        <p:nvSpPr>
          <p:cNvPr id="16387" name="Rectangle 3"/>
          <p:cNvSpPr>
            <a:spLocks noGrp="1" noChangeArrowheads="1"/>
          </p:cNvSpPr>
          <p:nvPr>
            <p:ph type="body" idx="1"/>
          </p:nvPr>
        </p:nvSpPr>
        <p:spPr/>
        <p:txBody>
          <a:bodyPr/>
          <a:lstStyle/>
          <a:p>
            <a:pPr eaLnBrk="1" hangingPunct="1"/>
            <a:r>
              <a:rPr lang="en-US" smtClean="0"/>
              <a:t>This computer help MIT become the prominent ivy league school that it is today</a:t>
            </a:r>
          </a:p>
          <a:p>
            <a:pPr eaLnBrk="1" hangingPunct="1"/>
            <a:r>
              <a:rPr lang="en-US" smtClean="0"/>
              <a:t>Size: Filled 4 rooms of a two story building</a:t>
            </a:r>
          </a:p>
          <a:p>
            <a:pPr eaLnBrk="1" hangingPunct="1"/>
            <a:r>
              <a:rPr lang="en-US" smtClean="0"/>
              <a:t>Cost: $708,900 to build in 1951</a:t>
            </a:r>
          </a:p>
          <a:p>
            <a:pPr lvl="1" eaLnBrk="1" hangingPunct="1"/>
            <a:r>
              <a:rPr lang="en-US" smtClean="0"/>
              <a:t>$5,961,281 in today’s currency</a:t>
            </a: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4143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41960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88975"/>
            <a:ext cx="448627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17500" y="52388"/>
            <a:ext cx="8637588" cy="1431925"/>
          </a:xfrm>
        </p:spPr>
        <p:txBody>
          <a:bodyPr/>
          <a:lstStyle/>
          <a:p>
            <a:pPr eaLnBrk="1" hangingPunct="1"/>
            <a:r>
              <a:rPr lang="en-US" smtClean="0"/>
              <a:t>1951 – The Remington Rand build Univac 1</a:t>
            </a:r>
          </a:p>
        </p:txBody>
      </p:sp>
      <p:sp>
        <p:nvSpPr>
          <p:cNvPr id="18435" name="Rectangle 3"/>
          <p:cNvSpPr>
            <a:spLocks noGrp="1" noChangeArrowheads="1"/>
          </p:cNvSpPr>
          <p:nvPr>
            <p:ph type="body" idx="1"/>
          </p:nvPr>
        </p:nvSpPr>
        <p:spPr/>
        <p:txBody>
          <a:bodyPr/>
          <a:lstStyle/>
          <a:p>
            <a:pPr eaLnBrk="1" hangingPunct="1">
              <a:lnSpc>
                <a:spcPct val="90000"/>
              </a:lnSpc>
            </a:pPr>
            <a:r>
              <a:rPr lang="en-US" sz="2800" smtClean="0"/>
              <a:t>The first computer to ever have a video game designed for</a:t>
            </a:r>
          </a:p>
          <a:p>
            <a:pPr lvl="1" eaLnBrk="1" hangingPunct="1">
              <a:lnSpc>
                <a:spcPct val="90000"/>
              </a:lnSpc>
            </a:pPr>
            <a:r>
              <a:rPr lang="en-US" sz="2400" smtClean="0"/>
              <a:t>Simple to complex math pitting the user against the computer</a:t>
            </a:r>
          </a:p>
          <a:p>
            <a:pPr eaLnBrk="1" hangingPunct="1">
              <a:lnSpc>
                <a:spcPct val="90000"/>
              </a:lnSpc>
            </a:pPr>
            <a:r>
              <a:rPr lang="en-US" sz="2800" smtClean="0"/>
              <a:t>Size: Weighed in at 13 tons (26000 lbs) the equivalent of 13 elephants or 6.5 Volkswagen Beetles</a:t>
            </a:r>
          </a:p>
          <a:p>
            <a:pPr eaLnBrk="1" hangingPunct="1">
              <a:lnSpc>
                <a:spcPct val="90000"/>
              </a:lnSpc>
            </a:pPr>
            <a:r>
              <a:rPr lang="en-US" sz="2800" smtClean="0"/>
              <a:t>Cost: $750,000 then = $6,306,900 today</a:t>
            </a:r>
          </a:p>
          <a:p>
            <a:pPr eaLnBrk="1" hangingPunct="1">
              <a:lnSpc>
                <a:spcPct val="90000"/>
              </a:lnSpc>
            </a:pPr>
            <a:r>
              <a:rPr lang="en-US" sz="2800" smtClean="0"/>
              <a:t>Printer Cost: $185,000 then = $1,555,702 today</a:t>
            </a:r>
          </a:p>
          <a:p>
            <a:pPr eaLnBrk="1" hangingPunct="1">
              <a:lnSpc>
                <a:spcPct val="90000"/>
              </a:lnSpc>
            </a:pPr>
            <a:endParaRPr lang="en-US" sz="2800" smtClean="0"/>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4"/>
          <p:cNvSpPr txBox="1">
            <a:spLocks noChangeArrowheads="1"/>
          </p:cNvSpPr>
          <p:nvPr/>
        </p:nvSpPr>
        <p:spPr bwMode="auto">
          <a:xfrm>
            <a:off x="304800" y="6248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a:t>Smithsonian scale model of the Univac 1</a:t>
            </a:r>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7500" y="52388"/>
            <a:ext cx="8637588" cy="1431925"/>
          </a:xfrm>
        </p:spPr>
        <p:txBody>
          <a:bodyPr/>
          <a:lstStyle/>
          <a:p>
            <a:pPr eaLnBrk="1" hangingPunct="1"/>
            <a:r>
              <a:rPr lang="en-US" smtClean="0"/>
              <a:t>1958 – IBM build the </a:t>
            </a:r>
            <a:br>
              <a:rPr lang="en-US" smtClean="0"/>
            </a:br>
            <a:r>
              <a:rPr lang="en-US" smtClean="0"/>
              <a:t>An/FSQ-7 Computer</a:t>
            </a:r>
          </a:p>
        </p:txBody>
      </p:sp>
      <p:sp>
        <p:nvSpPr>
          <p:cNvPr id="20483" name="Rectangle 3"/>
          <p:cNvSpPr>
            <a:spLocks noGrp="1" noChangeArrowheads="1"/>
          </p:cNvSpPr>
          <p:nvPr>
            <p:ph type="body" idx="1"/>
          </p:nvPr>
        </p:nvSpPr>
        <p:spPr/>
        <p:txBody>
          <a:bodyPr/>
          <a:lstStyle/>
          <a:p>
            <a:pPr eaLnBrk="1" hangingPunct="1"/>
            <a:r>
              <a:rPr lang="en-US" sz="2800" smtClean="0"/>
              <a:t>Largest computer ever built</a:t>
            </a:r>
          </a:p>
          <a:p>
            <a:pPr eaLnBrk="1" hangingPunct="1"/>
            <a:r>
              <a:rPr lang="en-US" sz="2800" smtClean="0"/>
              <a:t>Installed in a specially designed 4 story building to hold it</a:t>
            </a:r>
          </a:p>
          <a:p>
            <a:pPr lvl="1" eaLnBrk="1" hangingPunct="1"/>
            <a:r>
              <a:rPr lang="en-US" sz="2400" smtClean="0"/>
              <a:t>Took up more than 2000 square meters</a:t>
            </a:r>
          </a:p>
          <a:p>
            <a:pPr lvl="2" eaLnBrk="1" hangingPunct="1"/>
            <a:r>
              <a:rPr lang="en-US" sz="2000" smtClean="0"/>
              <a:t>That is equal to half a football field</a:t>
            </a:r>
          </a:p>
          <a:p>
            <a:pPr lvl="1" eaLnBrk="1" hangingPunct="1"/>
            <a:r>
              <a:rPr lang="en-US" sz="2400" smtClean="0"/>
              <a:t>Weighed 275 tons</a:t>
            </a:r>
          </a:p>
          <a:p>
            <a:pPr lvl="2" eaLnBrk="1" hangingPunct="1"/>
            <a:r>
              <a:rPr lang="en-US" sz="2000" smtClean="0"/>
              <a:t>That is equal to 133 Ford Mustang Cars</a:t>
            </a:r>
          </a:p>
          <a:p>
            <a:pPr eaLnBrk="1" hangingPunct="1"/>
            <a:r>
              <a:rPr lang="en-US" sz="2800" smtClean="0"/>
              <a:t>Took 60 employees working 24/7 to keep the computer functional</a:t>
            </a:r>
          </a:p>
          <a:p>
            <a:pPr eaLnBrk="1" hangingPunct="1"/>
            <a:endParaRPr lang="en-US" sz="2800" smtClean="0"/>
          </a:p>
        </p:txBody>
      </p:sp>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9814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428625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4038600"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Line 5"/>
          <p:cNvSpPr>
            <a:spLocks noChangeShapeType="1"/>
          </p:cNvSpPr>
          <p:nvPr/>
        </p:nvSpPr>
        <p:spPr bwMode="auto">
          <a:xfrm flipV="1">
            <a:off x="3962400" y="1371600"/>
            <a:ext cx="2057400" cy="2971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317500" y="173038"/>
            <a:ext cx="8637588" cy="1311275"/>
          </a:xfrm>
        </p:spPr>
        <p:txBody>
          <a:bodyPr/>
          <a:lstStyle/>
          <a:p>
            <a:pPr eaLnBrk="1" hangingPunct="1"/>
            <a:r>
              <a:rPr lang="en-US" sz="4000" smtClean="0"/>
              <a:t>Other Devices that are Computers (But we don’t call them such)</a:t>
            </a:r>
          </a:p>
        </p:txBody>
      </p:sp>
      <p:sp>
        <p:nvSpPr>
          <p:cNvPr id="66563" name="Rectangle 1027"/>
          <p:cNvSpPr>
            <a:spLocks noGrp="1" noChangeArrowheads="1"/>
          </p:cNvSpPr>
          <p:nvPr>
            <p:ph type="body" idx="1"/>
          </p:nvPr>
        </p:nvSpPr>
        <p:spPr>
          <a:xfrm>
            <a:off x="328613" y="1941513"/>
            <a:ext cx="8208962" cy="4916487"/>
          </a:xfrm>
        </p:spPr>
        <p:txBody>
          <a:bodyPr/>
          <a:lstStyle/>
          <a:p>
            <a:pPr eaLnBrk="1" hangingPunct="1">
              <a:lnSpc>
                <a:spcPct val="80000"/>
              </a:lnSpc>
            </a:pPr>
            <a:r>
              <a:rPr lang="en-US" sz="2800" smtClean="0"/>
              <a:t>Game Consoles</a:t>
            </a:r>
          </a:p>
          <a:p>
            <a:pPr lvl="1" eaLnBrk="1" hangingPunct="1">
              <a:lnSpc>
                <a:spcPct val="80000"/>
              </a:lnSpc>
            </a:pPr>
            <a:r>
              <a:rPr lang="en-US" sz="2400" smtClean="0"/>
              <a:t>Xbox, Nintendo, Playstation, etc….</a:t>
            </a:r>
          </a:p>
          <a:p>
            <a:pPr eaLnBrk="1" hangingPunct="1">
              <a:lnSpc>
                <a:spcPct val="80000"/>
              </a:lnSpc>
            </a:pPr>
            <a:r>
              <a:rPr lang="en-US" sz="2800" smtClean="0"/>
              <a:t>Calculators</a:t>
            </a:r>
          </a:p>
          <a:p>
            <a:pPr eaLnBrk="1" hangingPunct="1">
              <a:lnSpc>
                <a:spcPct val="80000"/>
              </a:lnSpc>
            </a:pPr>
            <a:r>
              <a:rPr lang="en-US" sz="2800" smtClean="0"/>
              <a:t>Cell Phones</a:t>
            </a:r>
          </a:p>
          <a:p>
            <a:pPr eaLnBrk="1" hangingPunct="1">
              <a:lnSpc>
                <a:spcPct val="80000"/>
              </a:lnSpc>
            </a:pPr>
            <a:r>
              <a:rPr lang="en-US" sz="2800" smtClean="0"/>
              <a:t>GPS Devices</a:t>
            </a:r>
          </a:p>
          <a:p>
            <a:pPr eaLnBrk="1" hangingPunct="1">
              <a:lnSpc>
                <a:spcPct val="80000"/>
              </a:lnSpc>
            </a:pPr>
            <a:r>
              <a:rPr lang="en-US" sz="2800" smtClean="0"/>
              <a:t>TiVo / DVR Boxes</a:t>
            </a:r>
          </a:p>
          <a:p>
            <a:pPr eaLnBrk="1" hangingPunct="1">
              <a:lnSpc>
                <a:spcPct val="80000"/>
              </a:lnSpc>
            </a:pPr>
            <a:r>
              <a:rPr lang="en-US" sz="2800" smtClean="0"/>
              <a:t>MP3/MP4 players</a:t>
            </a:r>
          </a:p>
          <a:p>
            <a:pPr lvl="1" eaLnBrk="1" hangingPunct="1">
              <a:lnSpc>
                <a:spcPct val="80000"/>
              </a:lnSpc>
            </a:pPr>
            <a:r>
              <a:rPr lang="en-US" sz="2400" smtClean="0"/>
              <a:t>Ipod, zune, sansa</a:t>
            </a:r>
          </a:p>
          <a:p>
            <a:pPr eaLnBrk="1" hangingPunct="1">
              <a:lnSpc>
                <a:spcPct val="80000"/>
              </a:lnSpc>
            </a:pPr>
            <a:r>
              <a:rPr lang="en-US" sz="2800" smtClean="0"/>
              <a:t>E-Book Readers</a:t>
            </a:r>
          </a:p>
          <a:p>
            <a:pPr lvl="1" eaLnBrk="1" hangingPunct="1">
              <a:lnSpc>
                <a:spcPct val="80000"/>
              </a:lnSpc>
            </a:pPr>
            <a:r>
              <a:rPr lang="en-US" sz="2400" smtClean="0"/>
              <a:t>Kindle, Nook</a:t>
            </a:r>
          </a:p>
          <a:p>
            <a:pPr lvl="1" eaLnBrk="1" hangingPunct="1">
              <a:lnSpc>
                <a:spcPct val="80000"/>
              </a:lnSpc>
            </a:pPr>
            <a:endParaRPr lang="en-US" sz="2400" smtClean="0"/>
          </a:p>
          <a:p>
            <a:pPr lvl="1" eaLnBrk="1" hangingPunct="1">
              <a:lnSpc>
                <a:spcPct val="80000"/>
              </a:lnSpc>
              <a:buFont typeface="Wingdings" pitchFamily="2" charset="2"/>
              <a:buNone/>
            </a:pPr>
            <a:r>
              <a:rPr lang="en-US" sz="2400" smtClean="0"/>
              <a:t>						</a:t>
            </a:r>
            <a:r>
              <a:rPr lang="en-US" sz="2400" smtClean="0">
                <a:hlinkClick r:id="rId2" action="ppaction://hlinkpres?slideindex=1&amp;slidetitle="/>
              </a:rPr>
              <a:t>Other Crazy Computers</a:t>
            </a:r>
            <a:endParaRPr lang="en-US" sz="240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strips(downLeft)">
                                      <p:cBhvr>
                                        <p:cTn id="7" dur="500"/>
                                        <p:tgtEl>
                                          <p:spTgt spid="6656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6563">
                                            <p:txEl>
                                              <p:pRg st="1" end="1"/>
                                            </p:txEl>
                                          </p:spTgt>
                                        </p:tgtEl>
                                        <p:attrNameLst>
                                          <p:attrName>style.visibility</p:attrName>
                                        </p:attrNameLst>
                                      </p:cBhvr>
                                      <p:to>
                                        <p:strVal val="visible"/>
                                      </p:to>
                                    </p:set>
                                    <p:animEffect transition="in" filter="strips(downLeft)">
                                      <p:cBhvr>
                                        <p:cTn id="10" dur="500"/>
                                        <p:tgtEl>
                                          <p:spTgt spid="665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strips(downLeft)">
                                      <p:cBhvr>
                                        <p:cTn id="15" dur="500"/>
                                        <p:tgtEl>
                                          <p:spTgt spid="6656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6563">
                                            <p:txEl>
                                              <p:pRg st="3" end="3"/>
                                            </p:txEl>
                                          </p:spTgt>
                                        </p:tgtEl>
                                        <p:attrNameLst>
                                          <p:attrName>style.visibility</p:attrName>
                                        </p:attrNameLst>
                                      </p:cBhvr>
                                      <p:to>
                                        <p:strVal val="visible"/>
                                      </p:to>
                                    </p:set>
                                    <p:animEffect transition="in" filter="strips(downLeft)">
                                      <p:cBhvr>
                                        <p:cTn id="20" dur="500"/>
                                        <p:tgtEl>
                                          <p:spTgt spid="6656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6563">
                                            <p:txEl>
                                              <p:pRg st="4" end="4"/>
                                            </p:txEl>
                                          </p:spTgt>
                                        </p:tgtEl>
                                        <p:attrNameLst>
                                          <p:attrName>style.visibility</p:attrName>
                                        </p:attrNameLst>
                                      </p:cBhvr>
                                      <p:to>
                                        <p:strVal val="visible"/>
                                      </p:to>
                                    </p:set>
                                    <p:animEffect transition="in" filter="strips(downLeft)">
                                      <p:cBhvr>
                                        <p:cTn id="25" dur="500"/>
                                        <p:tgtEl>
                                          <p:spTgt spid="6656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66563">
                                            <p:txEl>
                                              <p:pRg st="5" end="5"/>
                                            </p:txEl>
                                          </p:spTgt>
                                        </p:tgtEl>
                                        <p:attrNameLst>
                                          <p:attrName>style.visibility</p:attrName>
                                        </p:attrNameLst>
                                      </p:cBhvr>
                                      <p:to>
                                        <p:strVal val="visible"/>
                                      </p:to>
                                    </p:set>
                                    <p:animEffect transition="in" filter="strips(downLeft)">
                                      <p:cBhvr>
                                        <p:cTn id="30" dur="500"/>
                                        <p:tgtEl>
                                          <p:spTgt spid="6656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66563">
                                            <p:txEl>
                                              <p:pRg st="6" end="6"/>
                                            </p:txEl>
                                          </p:spTgt>
                                        </p:tgtEl>
                                        <p:attrNameLst>
                                          <p:attrName>style.visibility</p:attrName>
                                        </p:attrNameLst>
                                      </p:cBhvr>
                                      <p:to>
                                        <p:strVal val="visible"/>
                                      </p:to>
                                    </p:set>
                                    <p:animEffect transition="in" filter="strips(downLeft)">
                                      <p:cBhvr>
                                        <p:cTn id="35" dur="500"/>
                                        <p:tgtEl>
                                          <p:spTgt spid="66563">
                                            <p:txEl>
                                              <p:pRg st="6" end="6"/>
                                            </p:txEl>
                                          </p:spTgt>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66563">
                                            <p:txEl>
                                              <p:pRg st="7" end="7"/>
                                            </p:txEl>
                                          </p:spTgt>
                                        </p:tgtEl>
                                        <p:attrNameLst>
                                          <p:attrName>style.visibility</p:attrName>
                                        </p:attrNameLst>
                                      </p:cBhvr>
                                      <p:to>
                                        <p:strVal val="visible"/>
                                      </p:to>
                                    </p:set>
                                    <p:animEffect transition="in" filter="strips(downLeft)">
                                      <p:cBhvr>
                                        <p:cTn id="38" dur="500"/>
                                        <p:tgtEl>
                                          <p:spTgt spid="66563">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66563">
                                            <p:txEl>
                                              <p:pRg st="8" end="8"/>
                                            </p:txEl>
                                          </p:spTgt>
                                        </p:tgtEl>
                                        <p:attrNameLst>
                                          <p:attrName>style.visibility</p:attrName>
                                        </p:attrNameLst>
                                      </p:cBhvr>
                                      <p:to>
                                        <p:strVal val="visible"/>
                                      </p:to>
                                    </p:set>
                                    <p:animEffect transition="in" filter="strips(downLeft)">
                                      <p:cBhvr>
                                        <p:cTn id="43" dur="500"/>
                                        <p:tgtEl>
                                          <p:spTgt spid="66563">
                                            <p:txEl>
                                              <p:pRg st="8" end="8"/>
                                            </p:txEl>
                                          </p:spTgt>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66563">
                                            <p:txEl>
                                              <p:pRg st="9" end="9"/>
                                            </p:txEl>
                                          </p:spTgt>
                                        </p:tgtEl>
                                        <p:attrNameLst>
                                          <p:attrName>style.visibility</p:attrName>
                                        </p:attrNameLst>
                                      </p:cBhvr>
                                      <p:to>
                                        <p:strVal val="visible"/>
                                      </p:to>
                                    </p:set>
                                    <p:animEffect transition="in" filter="strips(downLeft)">
                                      <p:cBhvr>
                                        <p:cTn id="46" dur="500"/>
                                        <p:tgtEl>
                                          <p:spTgt spid="66563">
                                            <p:txEl>
                                              <p:pRg st="9" end="9"/>
                                            </p:txEl>
                                          </p:spTgt>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66563">
                                            <p:txEl>
                                              <p:pRg st="11" end="11"/>
                                            </p:txEl>
                                          </p:spTgt>
                                        </p:tgtEl>
                                        <p:attrNameLst>
                                          <p:attrName>style.visibility</p:attrName>
                                        </p:attrNameLst>
                                      </p:cBhvr>
                                      <p:to>
                                        <p:strVal val="visible"/>
                                      </p:to>
                                    </p:set>
                                    <p:animEffect transition="in" filter="strips(downLeft)">
                                      <p:cBhvr>
                                        <p:cTn id="49" dur="500"/>
                                        <p:tgtEl>
                                          <p:spTgt spid="665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7500" y="37763"/>
            <a:ext cx="8637588" cy="1446550"/>
          </a:xfrm>
        </p:spPr>
        <p:txBody>
          <a:bodyPr/>
          <a:lstStyle/>
          <a:p>
            <a:pPr eaLnBrk="1" hangingPunct="1"/>
            <a:r>
              <a:rPr lang="en-US" dirty="0" smtClean="0"/>
              <a:t>Form factors of a PC</a:t>
            </a:r>
            <a:br>
              <a:rPr lang="en-US" dirty="0" smtClean="0"/>
            </a:br>
            <a:r>
              <a:rPr lang="en-US" dirty="0" smtClean="0"/>
              <a:t>1. Desktop</a:t>
            </a:r>
          </a:p>
        </p:txBody>
      </p:sp>
      <p:sp>
        <p:nvSpPr>
          <p:cNvPr id="6147" name="Rectangle 3"/>
          <p:cNvSpPr>
            <a:spLocks noGrp="1" noChangeArrowheads="1"/>
          </p:cNvSpPr>
          <p:nvPr>
            <p:ph type="body" idx="1"/>
          </p:nvPr>
        </p:nvSpPr>
        <p:spPr>
          <a:xfrm>
            <a:off x="328613" y="1941513"/>
            <a:ext cx="8208962" cy="1182687"/>
          </a:xfrm>
        </p:spPr>
        <p:txBody>
          <a:bodyPr/>
          <a:lstStyle/>
          <a:p>
            <a:pPr eaLnBrk="1" hangingPunct="1"/>
            <a:r>
              <a:rPr lang="en-US" dirty="0" smtClean="0"/>
              <a:t>a </a:t>
            </a:r>
            <a:r>
              <a:rPr lang="en-US" dirty="0"/>
              <a:t>personal computer small enough to fit conveniently in an individual </a:t>
            </a:r>
            <a:r>
              <a:rPr lang="en-US" dirty="0" smtClean="0"/>
              <a:t>workspace</a:t>
            </a:r>
          </a:p>
        </p:txBody>
      </p:sp>
      <p:sp>
        <p:nvSpPr>
          <p:cNvPr id="2" name="TextBox 1"/>
          <p:cNvSpPr txBox="1"/>
          <p:nvPr/>
        </p:nvSpPr>
        <p:spPr>
          <a:xfrm>
            <a:off x="304800" y="3124200"/>
            <a:ext cx="4419600" cy="3785652"/>
          </a:xfrm>
          <a:prstGeom prst="rect">
            <a:avLst/>
          </a:prstGeom>
          <a:noFill/>
        </p:spPr>
        <p:txBody>
          <a:bodyPr wrap="square" rtlCol="0">
            <a:spAutoFit/>
          </a:bodyPr>
          <a:lstStyle/>
          <a:p>
            <a:r>
              <a:rPr lang="en-US" dirty="0" smtClean="0"/>
              <a:t>Pros:</a:t>
            </a:r>
          </a:p>
          <a:p>
            <a:pPr marL="342900" indent="-342900">
              <a:buFont typeface="Arial" pitchFamily="34" charset="0"/>
              <a:buChar char="•"/>
            </a:pPr>
            <a:r>
              <a:rPr lang="en-US" dirty="0" smtClean="0"/>
              <a:t>Most powerful/fastest PCs</a:t>
            </a:r>
          </a:p>
          <a:p>
            <a:pPr marL="342900" indent="-342900">
              <a:buFont typeface="Arial" pitchFamily="34" charset="0"/>
              <a:buChar char="•"/>
            </a:pPr>
            <a:r>
              <a:rPr lang="en-US" dirty="0" smtClean="0"/>
              <a:t>Most bang for your buck performance</a:t>
            </a:r>
          </a:p>
          <a:p>
            <a:pPr marL="342900" indent="-342900">
              <a:buFont typeface="Arial" pitchFamily="34" charset="0"/>
              <a:buChar char="•"/>
            </a:pPr>
            <a:r>
              <a:rPr lang="en-US" dirty="0" smtClean="0"/>
              <a:t>Separate components for easy upgrade/change</a:t>
            </a:r>
          </a:p>
          <a:p>
            <a:pPr marL="342900" indent="-342900">
              <a:buFont typeface="Arial" pitchFamily="34" charset="0"/>
              <a:buChar char="•"/>
            </a:pPr>
            <a:r>
              <a:rPr lang="en-US" dirty="0" smtClean="0"/>
              <a:t>Lots of storage</a:t>
            </a:r>
          </a:p>
          <a:p>
            <a:pPr marL="342900" indent="-342900">
              <a:buFont typeface="Arial" pitchFamily="34" charset="0"/>
              <a:buChar char="•"/>
            </a:pPr>
            <a:r>
              <a:rPr lang="en-US" dirty="0" smtClean="0"/>
              <a:t>Lots of peripherals available</a:t>
            </a:r>
          </a:p>
          <a:p>
            <a:pPr marL="342900" indent="-342900">
              <a:buFont typeface="Arial" pitchFamily="34" charset="0"/>
              <a:buChar char="•"/>
            </a:pPr>
            <a:r>
              <a:rPr lang="en-US" dirty="0" smtClean="0"/>
              <a:t>Lots of screen real estate</a:t>
            </a:r>
          </a:p>
          <a:p>
            <a:pPr marL="342900" indent="-342900">
              <a:buFont typeface="Arial" pitchFamily="34" charset="0"/>
              <a:buChar char="•"/>
            </a:pPr>
            <a:r>
              <a:rPr lang="en-US" dirty="0" smtClean="0"/>
              <a:t>Gaming</a:t>
            </a:r>
            <a:endParaRPr lang="en-US" dirty="0"/>
          </a:p>
        </p:txBody>
      </p:sp>
      <p:sp>
        <p:nvSpPr>
          <p:cNvPr id="5" name="TextBox 4"/>
          <p:cNvSpPr txBox="1"/>
          <p:nvPr/>
        </p:nvSpPr>
        <p:spPr>
          <a:xfrm>
            <a:off x="4648200" y="3146961"/>
            <a:ext cx="4419600" cy="830997"/>
          </a:xfrm>
          <a:prstGeom prst="rect">
            <a:avLst/>
          </a:prstGeom>
          <a:noFill/>
        </p:spPr>
        <p:txBody>
          <a:bodyPr wrap="square" rtlCol="0">
            <a:spAutoFit/>
          </a:bodyPr>
          <a:lstStyle/>
          <a:p>
            <a:r>
              <a:rPr lang="en-US" dirty="0" smtClean="0"/>
              <a:t>Cons:</a:t>
            </a:r>
          </a:p>
          <a:p>
            <a:pPr marL="342900" indent="-342900">
              <a:buFont typeface="Arial" pitchFamily="34" charset="0"/>
              <a:buChar char="•"/>
            </a:pPr>
            <a:r>
              <a:rPr lang="en-US" dirty="0" smtClean="0"/>
              <a:t>Not portable</a:t>
            </a:r>
            <a:endParaRPr lang="en-US" dirty="0"/>
          </a:p>
        </p:txBody>
      </p:sp>
      <p:pic>
        <p:nvPicPr>
          <p:cNvPr id="6149" name="Picture 5" descr="http://www.brandonconnell.com/wp-content/uploads/2010/04/desktop-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8600"/>
            <a:ext cx="2108860" cy="1492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7500" y="37763"/>
            <a:ext cx="8637588" cy="1446550"/>
          </a:xfrm>
        </p:spPr>
        <p:txBody>
          <a:bodyPr/>
          <a:lstStyle/>
          <a:p>
            <a:pPr eaLnBrk="1" hangingPunct="1"/>
            <a:r>
              <a:rPr lang="en-US" dirty="0" smtClean="0"/>
              <a:t>Form factors of a PC</a:t>
            </a:r>
            <a:br>
              <a:rPr lang="en-US" dirty="0" smtClean="0"/>
            </a:br>
            <a:r>
              <a:rPr lang="en-US" dirty="0" smtClean="0"/>
              <a:t>2. Laptop</a:t>
            </a:r>
          </a:p>
        </p:txBody>
      </p:sp>
      <p:sp>
        <p:nvSpPr>
          <p:cNvPr id="6147" name="Rectangle 3"/>
          <p:cNvSpPr>
            <a:spLocks noGrp="1" noChangeArrowheads="1"/>
          </p:cNvSpPr>
          <p:nvPr>
            <p:ph type="body" idx="1"/>
          </p:nvPr>
        </p:nvSpPr>
        <p:spPr>
          <a:xfrm>
            <a:off x="328613" y="1941513"/>
            <a:ext cx="8208962" cy="1182687"/>
          </a:xfrm>
        </p:spPr>
        <p:txBody>
          <a:bodyPr/>
          <a:lstStyle/>
          <a:p>
            <a:pPr eaLnBrk="1" hangingPunct="1"/>
            <a:r>
              <a:rPr lang="en-US" dirty="0" smtClean="0"/>
              <a:t>a personal computer that is portable and suitable for use while traveling</a:t>
            </a:r>
          </a:p>
        </p:txBody>
      </p:sp>
      <p:sp>
        <p:nvSpPr>
          <p:cNvPr id="2" name="TextBox 1"/>
          <p:cNvSpPr txBox="1"/>
          <p:nvPr/>
        </p:nvSpPr>
        <p:spPr>
          <a:xfrm>
            <a:off x="304800" y="3124200"/>
            <a:ext cx="4419600" cy="1938992"/>
          </a:xfrm>
          <a:prstGeom prst="rect">
            <a:avLst/>
          </a:prstGeom>
          <a:noFill/>
        </p:spPr>
        <p:txBody>
          <a:bodyPr wrap="square" rtlCol="0">
            <a:spAutoFit/>
          </a:bodyPr>
          <a:lstStyle/>
          <a:p>
            <a:r>
              <a:rPr lang="en-US" dirty="0" smtClean="0"/>
              <a:t>Pros:</a:t>
            </a:r>
          </a:p>
          <a:p>
            <a:pPr marL="342900" indent="-342900">
              <a:buFont typeface="Arial" pitchFamily="34" charset="0"/>
              <a:buChar char="•"/>
            </a:pPr>
            <a:r>
              <a:rPr lang="en-US" dirty="0" smtClean="0"/>
              <a:t>Portable</a:t>
            </a:r>
          </a:p>
          <a:p>
            <a:pPr marL="342900" indent="-342900">
              <a:buFont typeface="Arial" pitchFamily="34" charset="0"/>
              <a:buChar char="•"/>
            </a:pPr>
            <a:r>
              <a:rPr lang="en-US" dirty="0" smtClean="0"/>
              <a:t>Low power consumption</a:t>
            </a:r>
          </a:p>
          <a:p>
            <a:pPr marL="342900" indent="-342900">
              <a:buFont typeface="Arial" pitchFamily="34" charset="0"/>
              <a:buChar char="•"/>
            </a:pPr>
            <a:r>
              <a:rPr lang="en-US" dirty="0" smtClean="0"/>
              <a:t>Battery powered</a:t>
            </a:r>
          </a:p>
          <a:p>
            <a:pPr marL="342900" indent="-342900">
              <a:buFont typeface="Arial" pitchFamily="34" charset="0"/>
              <a:buChar char="•"/>
            </a:pPr>
            <a:r>
              <a:rPr lang="en-US" dirty="0" smtClean="0"/>
              <a:t>All in one design</a:t>
            </a:r>
            <a:endParaRPr lang="en-US" dirty="0"/>
          </a:p>
        </p:txBody>
      </p:sp>
      <p:sp>
        <p:nvSpPr>
          <p:cNvPr id="5" name="TextBox 4"/>
          <p:cNvSpPr txBox="1"/>
          <p:nvPr/>
        </p:nvSpPr>
        <p:spPr>
          <a:xfrm>
            <a:off x="4648200" y="3146961"/>
            <a:ext cx="4419600" cy="3416320"/>
          </a:xfrm>
          <a:prstGeom prst="rect">
            <a:avLst/>
          </a:prstGeom>
          <a:noFill/>
        </p:spPr>
        <p:txBody>
          <a:bodyPr wrap="square" rtlCol="0">
            <a:spAutoFit/>
          </a:bodyPr>
          <a:lstStyle/>
          <a:p>
            <a:r>
              <a:rPr lang="en-US" dirty="0" smtClean="0"/>
              <a:t>Cons:</a:t>
            </a:r>
          </a:p>
          <a:p>
            <a:pPr marL="342900" indent="-342900">
              <a:buFont typeface="Arial" pitchFamily="34" charset="0"/>
              <a:buChar char="•"/>
            </a:pPr>
            <a:r>
              <a:rPr lang="en-US" dirty="0" smtClean="0"/>
              <a:t>Slow Performance</a:t>
            </a:r>
          </a:p>
          <a:p>
            <a:pPr marL="342900" indent="-342900">
              <a:buFont typeface="Arial" pitchFamily="34" charset="0"/>
              <a:buChar char="•"/>
            </a:pPr>
            <a:r>
              <a:rPr lang="en-US" dirty="0" smtClean="0"/>
              <a:t>Small Screen</a:t>
            </a:r>
          </a:p>
          <a:p>
            <a:pPr marL="342900" indent="-342900">
              <a:buFont typeface="Arial" pitchFamily="34" charset="0"/>
              <a:buChar char="•"/>
            </a:pPr>
            <a:r>
              <a:rPr lang="en-US" dirty="0" smtClean="0"/>
              <a:t>Not very upgradable</a:t>
            </a:r>
          </a:p>
          <a:p>
            <a:pPr marL="342900" indent="-342900">
              <a:buFont typeface="Arial" pitchFamily="34" charset="0"/>
              <a:buChar char="•"/>
            </a:pPr>
            <a:r>
              <a:rPr lang="en-US" dirty="0" smtClean="0"/>
              <a:t>Difficult to fix components</a:t>
            </a:r>
          </a:p>
          <a:p>
            <a:pPr marL="342900" indent="-342900">
              <a:buFont typeface="Arial" pitchFamily="34" charset="0"/>
              <a:buChar char="•"/>
            </a:pPr>
            <a:r>
              <a:rPr lang="en-US" dirty="0" smtClean="0"/>
              <a:t>Poor Ergonomics</a:t>
            </a:r>
          </a:p>
          <a:p>
            <a:pPr marL="342900" indent="-342900">
              <a:buFont typeface="Arial" pitchFamily="34" charset="0"/>
              <a:buChar char="•"/>
            </a:pPr>
            <a:r>
              <a:rPr lang="en-US" dirty="0" smtClean="0"/>
              <a:t>Too hot to put on your lap</a:t>
            </a:r>
          </a:p>
          <a:p>
            <a:pPr marL="342900" indent="-342900">
              <a:buFont typeface="Arial" pitchFamily="34" charset="0"/>
              <a:buChar char="•"/>
            </a:pPr>
            <a:r>
              <a:rPr lang="en-US" dirty="0" smtClean="0"/>
              <a:t>Battery life</a:t>
            </a:r>
          </a:p>
          <a:p>
            <a:pPr marL="342900" indent="-342900">
              <a:buFont typeface="Arial" pitchFamily="34" charset="0"/>
              <a:buChar char="•"/>
            </a:pPr>
            <a:r>
              <a:rPr lang="en-US" dirty="0" smtClean="0"/>
              <a:t>Theft</a:t>
            </a:r>
            <a:endParaRPr lang="en-US" dirty="0"/>
          </a:p>
        </p:txBody>
      </p:sp>
      <p:pic>
        <p:nvPicPr>
          <p:cNvPr id="36866" name="Picture 2" descr="http://www.sugarlandpc.com/images/not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524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79876"/>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7500" y="37763"/>
            <a:ext cx="8637588" cy="1446550"/>
          </a:xfrm>
        </p:spPr>
        <p:txBody>
          <a:bodyPr/>
          <a:lstStyle/>
          <a:p>
            <a:pPr eaLnBrk="1" hangingPunct="1"/>
            <a:r>
              <a:rPr lang="en-US" dirty="0" smtClean="0"/>
              <a:t>Form factors of a PC</a:t>
            </a:r>
            <a:br>
              <a:rPr lang="en-US" dirty="0" smtClean="0"/>
            </a:br>
            <a:r>
              <a:rPr lang="en-US" dirty="0" smtClean="0"/>
              <a:t>3. Tablet</a:t>
            </a:r>
          </a:p>
        </p:txBody>
      </p:sp>
      <p:sp>
        <p:nvSpPr>
          <p:cNvPr id="6147" name="Rectangle 3"/>
          <p:cNvSpPr>
            <a:spLocks noGrp="1" noChangeArrowheads="1"/>
          </p:cNvSpPr>
          <p:nvPr>
            <p:ph type="body" idx="1"/>
          </p:nvPr>
        </p:nvSpPr>
        <p:spPr>
          <a:xfrm>
            <a:off x="326571" y="1874322"/>
            <a:ext cx="8208962" cy="1030287"/>
          </a:xfrm>
        </p:spPr>
        <p:txBody>
          <a:bodyPr/>
          <a:lstStyle/>
          <a:p>
            <a:pPr eaLnBrk="1" hangingPunct="1"/>
            <a:r>
              <a:rPr lang="en-US" dirty="0"/>
              <a:t> </a:t>
            </a:r>
            <a:r>
              <a:rPr lang="en-US" sz="2400" dirty="0"/>
              <a:t>is a one-piece mobile computer. Devices typically have a touchscreen, with finger or stylus gestures replacing the conventional computer mouse.</a:t>
            </a:r>
            <a:endParaRPr lang="en-US" sz="2400" dirty="0" smtClean="0"/>
          </a:p>
        </p:txBody>
      </p:sp>
      <p:sp>
        <p:nvSpPr>
          <p:cNvPr id="2" name="TextBox 1"/>
          <p:cNvSpPr txBox="1"/>
          <p:nvPr/>
        </p:nvSpPr>
        <p:spPr>
          <a:xfrm>
            <a:off x="304800" y="3124200"/>
            <a:ext cx="4419600" cy="2308324"/>
          </a:xfrm>
          <a:prstGeom prst="rect">
            <a:avLst/>
          </a:prstGeom>
          <a:noFill/>
        </p:spPr>
        <p:txBody>
          <a:bodyPr wrap="square" rtlCol="0">
            <a:spAutoFit/>
          </a:bodyPr>
          <a:lstStyle/>
          <a:p>
            <a:r>
              <a:rPr lang="en-US" dirty="0" smtClean="0"/>
              <a:t>Pros:</a:t>
            </a:r>
          </a:p>
          <a:p>
            <a:pPr marL="342900" indent="-342900">
              <a:buFont typeface="Arial" pitchFamily="34" charset="0"/>
              <a:buChar char="•"/>
            </a:pPr>
            <a:r>
              <a:rPr lang="en-US" sz="2000" dirty="0" smtClean="0"/>
              <a:t>Very Portable</a:t>
            </a:r>
          </a:p>
          <a:p>
            <a:pPr marL="342900" indent="-342900">
              <a:buFont typeface="Arial" pitchFamily="34" charset="0"/>
              <a:buChar char="•"/>
            </a:pPr>
            <a:r>
              <a:rPr lang="en-US" sz="2000" dirty="0" smtClean="0"/>
              <a:t>Very Low power consumption</a:t>
            </a:r>
          </a:p>
          <a:p>
            <a:pPr marL="342900" indent="-342900">
              <a:buFont typeface="Arial" pitchFamily="34" charset="0"/>
              <a:buChar char="•"/>
            </a:pPr>
            <a:r>
              <a:rPr lang="en-US" sz="2000" dirty="0" smtClean="0"/>
              <a:t>Battery powered</a:t>
            </a:r>
          </a:p>
          <a:p>
            <a:pPr marL="342900" indent="-342900">
              <a:buFont typeface="Arial" pitchFamily="34" charset="0"/>
              <a:buChar char="•"/>
            </a:pPr>
            <a:r>
              <a:rPr lang="en-US" sz="2000" dirty="0" smtClean="0"/>
              <a:t>Long battery life</a:t>
            </a:r>
          </a:p>
          <a:p>
            <a:pPr marL="342900" indent="-342900">
              <a:buFont typeface="Arial" pitchFamily="34" charset="0"/>
              <a:buChar char="•"/>
            </a:pPr>
            <a:r>
              <a:rPr lang="en-US" sz="2000" dirty="0" smtClean="0"/>
              <a:t>Quick to turn on and access</a:t>
            </a:r>
          </a:p>
          <a:p>
            <a:pPr marL="342900" indent="-342900">
              <a:buFont typeface="Arial" pitchFamily="34" charset="0"/>
              <a:buChar char="•"/>
            </a:pPr>
            <a:endParaRPr lang="en-US" sz="2000" dirty="0" smtClean="0"/>
          </a:p>
        </p:txBody>
      </p:sp>
      <p:sp>
        <p:nvSpPr>
          <p:cNvPr id="5" name="TextBox 4"/>
          <p:cNvSpPr txBox="1"/>
          <p:nvPr/>
        </p:nvSpPr>
        <p:spPr>
          <a:xfrm>
            <a:off x="4648200" y="3146961"/>
            <a:ext cx="4419600" cy="3231654"/>
          </a:xfrm>
          <a:prstGeom prst="rect">
            <a:avLst/>
          </a:prstGeom>
          <a:noFill/>
        </p:spPr>
        <p:txBody>
          <a:bodyPr wrap="square" rtlCol="0">
            <a:spAutoFit/>
          </a:bodyPr>
          <a:lstStyle/>
          <a:p>
            <a:r>
              <a:rPr lang="en-US" dirty="0" smtClean="0"/>
              <a:t>Cons:</a:t>
            </a:r>
          </a:p>
          <a:p>
            <a:pPr marL="342900" indent="-342900">
              <a:buFont typeface="Arial" pitchFamily="34" charset="0"/>
              <a:buChar char="•"/>
            </a:pPr>
            <a:r>
              <a:rPr lang="en-US" sz="2000" dirty="0" smtClean="0"/>
              <a:t>Expensive</a:t>
            </a:r>
          </a:p>
          <a:p>
            <a:pPr marL="342900" indent="-342900">
              <a:buFont typeface="Arial" pitchFamily="34" charset="0"/>
              <a:buChar char="•"/>
            </a:pPr>
            <a:r>
              <a:rPr lang="en-US" sz="2000" dirty="0" smtClean="0"/>
              <a:t>Slower than laptops</a:t>
            </a:r>
          </a:p>
          <a:p>
            <a:pPr marL="342900" indent="-342900">
              <a:buFont typeface="Arial" pitchFamily="34" charset="0"/>
              <a:buChar char="•"/>
            </a:pPr>
            <a:r>
              <a:rPr lang="en-US" sz="2000" dirty="0" smtClean="0"/>
              <a:t>Small Smudgy Exposed Screens</a:t>
            </a:r>
          </a:p>
          <a:p>
            <a:pPr marL="342900" indent="-342900">
              <a:buFont typeface="Arial" pitchFamily="34" charset="0"/>
              <a:buChar char="•"/>
            </a:pPr>
            <a:r>
              <a:rPr lang="en-US" sz="2000" dirty="0" smtClean="0"/>
              <a:t>No physical keyboard</a:t>
            </a:r>
          </a:p>
          <a:p>
            <a:pPr marL="342900" indent="-342900">
              <a:buFont typeface="Arial" pitchFamily="34" charset="0"/>
              <a:buChar char="•"/>
            </a:pPr>
            <a:r>
              <a:rPr lang="en-US" sz="2000" dirty="0" smtClean="0"/>
              <a:t>Specialized software</a:t>
            </a:r>
          </a:p>
          <a:p>
            <a:pPr marL="342900" indent="-342900">
              <a:buFont typeface="Arial" pitchFamily="34" charset="0"/>
              <a:buChar char="•"/>
            </a:pPr>
            <a:r>
              <a:rPr lang="en-US" sz="2000" dirty="0" smtClean="0"/>
              <a:t>Designed more for consumption than production</a:t>
            </a:r>
          </a:p>
          <a:p>
            <a:pPr marL="342900" indent="-342900">
              <a:buFont typeface="Arial" pitchFamily="34" charset="0"/>
              <a:buChar char="•"/>
            </a:pPr>
            <a:r>
              <a:rPr lang="en-US" sz="2000" dirty="0" smtClean="0"/>
              <a:t>Not upgradable</a:t>
            </a:r>
          </a:p>
          <a:p>
            <a:pPr marL="342900" indent="-342900">
              <a:buFont typeface="Arial" pitchFamily="34" charset="0"/>
              <a:buChar char="•"/>
            </a:pPr>
            <a:r>
              <a:rPr lang="en-US" sz="2000" dirty="0" smtClean="0"/>
              <a:t>Theft</a:t>
            </a:r>
            <a:endParaRPr lang="en-US" sz="2000" dirty="0"/>
          </a:p>
        </p:txBody>
      </p:sp>
      <p:pic>
        <p:nvPicPr>
          <p:cNvPr id="37890" name="Picture 2" descr="http://i.dailymail.co.uk/i/pix/2012/12/09/article-0-15A5CFF6000005DC-535_634x6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21783"/>
            <a:ext cx="1847850" cy="185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24335"/>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7500" y="37763"/>
            <a:ext cx="8637588" cy="1446550"/>
          </a:xfrm>
        </p:spPr>
        <p:txBody>
          <a:bodyPr/>
          <a:lstStyle/>
          <a:p>
            <a:pPr eaLnBrk="1" hangingPunct="1"/>
            <a:r>
              <a:rPr lang="en-US" dirty="0" smtClean="0"/>
              <a:t>Form factors of a PC</a:t>
            </a:r>
            <a:br>
              <a:rPr lang="en-US" dirty="0" smtClean="0"/>
            </a:br>
            <a:r>
              <a:rPr lang="en-US" dirty="0" smtClean="0"/>
              <a:t>4. Smartphone</a:t>
            </a:r>
          </a:p>
        </p:txBody>
      </p:sp>
      <p:sp>
        <p:nvSpPr>
          <p:cNvPr id="6147" name="Rectangle 3"/>
          <p:cNvSpPr>
            <a:spLocks noGrp="1" noChangeArrowheads="1"/>
          </p:cNvSpPr>
          <p:nvPr>
            <p:ph type="body" idx="1"/>
          </p:nvPr>
        </p:nvSpPr>
        <p:spPr>
          <a:xfrm>
            <a:off x="326571" y="1874322"/>
            <a:ext cx="8208962" cy="1030287"/>
          </a:xfrm>
        </p:spPr>
        <p:txBody>
          <a:bodyPr/>
          <a:lstStyle/>
          <a:p>
            <a:pPr eaLnBrk="1" hangingPunct="1"/>
            <a:r>
              <a:rPr lang="en-US" sz="2200" dirty="0" smtClean="0"/>
              <a:t>a cellular phone that is able to perform many of the functions of a computer, typically having a relatively large screen and an operating system capable of running general-purpose applications</a:t>
            </a:r>
          </a:p>
        </p:txBody>
      </p:sp>
      <p:sp>
        <p:nvSpPr>
          <p:cNvPr id="2" name="TextBox 1"/>
          <p:cNvSpPr txBox="1"/>
          <p:nvPr/>
        </p:nvSpPr>
        <p:spPr>
          <a:xfrm>
            <a:off x="304800" y="3276600"/>
            <a:ext cx="4419600" cy="2000548"/>
          </a:xfrm>
          <a:prstGeom prst="rect">
            <a:avLst/>
          </a:prstGeom>
          <a:noFill/>
        </p:spPr>
        <p:txBody>
          <a:bodyPr wrap="square" rtlCol="0">
            <a:spAutoFit/>
          </a:bodyPr>
          <a:lstStyle/>
          <a:p>
            <a:r>
              <a:rPr lang="en-US" dirty="0" smtClean="0"/>
              <a:t>Pros:</a:t>
            </a:r>
          </a:p>
          <a:p>
            <a:pPr marL="342900" indent="-342900">
              <a:buFont typeface="Arial" pitchFamily="34" charset="0"/>
              <a:buChar char="•"/>
            </a:pPr>
            <a:r>
              <a:rPr lang="en-US" sz="2000" dirty="0" smtClean="0"/>
              <a:t>Super Portable</a:t>
            </a:r>
          </a:p>
          <a:p>
            <a:pPr marL="342900" indent="-342900">
              <a:buFont typeface="Arial" pitchFamily="34" charset="0"/>
              <a:buChar char="•"/>
            </a:pPr>
            <a:r>
              <a:rPr lang="en-US" sz="2000" dirty="0" smtClean="0"/>
              <a:t>Also phones</a:t>
            </a:r>
          </a:p>
          <a:p>
            <a:pPr marL="342900" indent="-342900">
              <a:buFont typeface="Arial" pitchFamily="34" charset="0"/>
              <a:buChar char="•"/>
            </a:pPr>
            <a:r>
              <a:rPr lang="en-US" sz="2000" dirty="0" smtClean="0"/>
              <a:t>Always Connected</a:t>
            </a:r>
          </a:p>
          <a:p>
            <a:pPr marL="342900" indent="-342900">
              <a:buFont typeface="Arial" pitchFamily="34" charset="0"/>
              <a:buChar char="•"/>
            </a:pPr>
            <a:r>
              <a:rPr lang="en-US" sz="2000" dirty="0" smtClean="0"/>
              <a:t>Very Low power consumption</a:t>
            </a:r>
          </a:p>
          <a:p>
            <a:pPr marL="342900" indent="-342900">
              <a:buFont typeface="Arial" pitchFamily="34" charset="0"/>
              <a:buChar char="•"/>
            </a:pPr>
            <a:r>
              <a:rPr lang="en-US" sz="2000" dirty="0" smtClean="0"/>
              <a:t>Battery powered</a:t>
            </a:r>
          </a:p>
        </p:txBody>
      </p:sp>
      <p:sp>
        <p:nvSpPr>
          <p:cNvPr id="5" name="TextBox 4"/>
          <p:cNvSpPr txBox="1"/>
          <p:nvPr/>
        </p:nvSpPr>
        <p:spPr>
          <a:xfrm>
            <a:off x="4648200" y="3264725"/>
            <a:ext cx="4419600" cy="3539430"/>
          </a:xfrm>
          <a:prstGeom prst="rect">
            <a:avLst/>
          </a:prstGeom>
          <a:noFill/>
        </p:spPr>
        <p:txBody>
          <a:bodyPr wrap="square" rtlCol="0">
            <a:spAutoFit/>
          </a:bodyPr>
          <a:lstStyle/>
          <a:p>
            <a:r>
              <a:rPr lang="en-US" dirty="0" smtClean="0"/>
              <a:t>Cons:</a:t>
            </a:r>
          </a:p>
          <a:p>
            <a:pPr marL="342900" indent="-342900">
              <a:buFont typeface="Arial" pitchFamily="34" charset="0"/>
              <a:buChar char="•"/>
            </a:pPr>
            <a:r>
              <a:rPr lang="en-US" sz="2000" dirty="0" smtClean="0"/>
              <a:t>Poor Web Experience</a:t>
            </a:r>
          </a:p>
          <a:p>
            <a:pPr marL="342900" indent="-342900">
              <a:buFont typeface="Arial" pitchFamily="34" charset="0"/>
              <a:buChar char="•"/>
            </a:pPr>
            <a:r>
              <a:rPr lang="en-US" sz="2000" dirty="0" smtClean="0"/>
              <a:t>Least processing power</a:t>
            </a:r>
          </a:p>
          <a:p>
            <a:pPr marL="342900" indent="-342900">
              <a:buFont typeface="Arial" pitchFamily="34" charset="0"/>
              <a:buChar char="•"/>
            </a:pPr>
            <a:r>
              <a:rPr lang="en-US" sz="2000" dirty="0" smtClean="0"/>
              <a:t>Very Small Screen</a:t>
            </a:r>
          </a:p>
          <a:p>
            <a:pPr marL="342900" indent="-342900">
              <a:buFont typeface="Arial" pitchFamily="34" charset="0"/>
              <a:buChar char="•"/>
            </a:pPr>
            <a:r>
              <a:rPr lang="en-US" sz="2000" dirty="0" smtClean="0"/>
              <a:t>Specialized software</a:t>
            </a:r>
          </a:p>
          <a:p>
            <a:pPr marL="342900" indent="-342900">
              <a:buFont typeface="Arial" pitchFamily="34" charset="0"/>
              <a:buChar char="•"/>
            </a:pPr>
            <a:r>
              <a:rPr lang="en-US" sz="2000" dirty="0" smtClean="0"/>
              <a:t>Designed more for consumption than production</a:t>
            </a:r>
          </a:p>
          <a:p>
            <a:pPr marL="342900" indent="-342900">
              <a:buFont typeface="Arial" pitchFamily="34" charset="0"/>
              <a:buChar char="•"/>
            </a:pPr>
            <a:r>
              <a:rPr lang="en-US" sz="2000" dirty="0" smtClean="0"/>
              <a:t>Not upgradable</a:t>
            </a:r>
          </a:p>
          <a:p>
            <a:pPr marL="342900" indent="-342900">
              <a:buFont typeface="Arial" pitchFamily="34" charset="0"/>
              <a:buChar char="•"/>
            </a:pPr>
            <a:r>
              <a:rPr lang="en-US" sz="2000" dirty="0" smtClean="0"/>
              <a:t>Theft (1 of 3 reported robberies)</a:t>
            </a:r>
          </a:p>
          <a:p>
            <a:pPr marL="342900" indent="-342900">
              <a:buFont typeface="Arial" pitchFamily="34" charset="0"/>
              <a:buChar char="•"/>
            </a:pPr>
            <a:r>
              <a:rPr lang="en-US" sz="2000" dirty="0" smtClean="0"/>
              <a:t>High environmental impact</a:t>
            </a:r>
          </a:p>
          <a:p>
            <a:pPr marL="342900" indent="-342900">
              <a:buFont typeface="Arial" pitchFamily="34" charset="0"/>
              <a:buChar char="•"/>
            </a:pPr>
            <a:r>
              <a:rPr lang="en-US" sz="2000" dirty="0" smtClean="0"/>
              <a:t>Very Expensive</a:t>
            </a:r>
            <a:endParaRPr lang="en-US" sz="2000" dirty="0"/>
          </a:p>
        </p:txBody>
      </p:sp>
      <p:pic>
        <p:nvPicPr>
          <p:cNvPr id="38914" name="Picture 2" descr="http://cdn0.sbnation.com/entry_photo_images/8101001/smartphone-lineup_1020_large_verge_medium_landsca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2400"/>
            <a:ext cx="2633482" cy="174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85943"/>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What is Hardware?</a:t>
            </a:r>
          </a:p>
        </p:txBody>
      </p:sp>
      <p:sp>
        <p:nvSpPr>
          <p:cNvPr id="7171" name="Rectangle 3"/>
          <p:cNvSpPr>
            <a:spLocks noGrp="1" noChangeArrowheads="1"/>
          </p:cNvSpPr>
          <p:nvPr>
            <p:ph type="body" idx="1"/>
          </p:nvPr>
        </p:nvSpPr>
        <p:spPr/>
        <p:txBody>
          <a:bodyPr/>
          <a:lstStyle/>
          <a:p>
            <a:pPr eaLnBrk="1" hangingPunct="1"/>
            <a:r>
              <a:rPr lang="en-US" smtClean="0"/>
              <a:t>Hardware</a:t>
            </a:r>
          </a:p>
          <a:p>
            <a:pPr lvl="1" eaLnBrk="1" hangingPunct="1"/>
            <a:r>
              <a:rPr lang="en-US" smtClean="0"/>
              <a:t>The electronic and mechanical devices that make up the computer</a:t>
            </a:r>
          </a:p>
          <a:p>
            <a:pPr lvl="1" eaLnBrk="1" hangingPunct="1"/>
            <a:r>
              <a:rPr lang="en-US" smtClean="0"/>
              <a:t>Aka: all the physical parts</a:t>
            </a:r>
          </a:p>
          <a:p>
            <a:pPr lvl="2" eaLnBrk="1" hangingPunct="1"/>
            <a:r>
              <a:rPr lang="en-US" smtClean="0"/>
              <a:t>Think Hard = touchable</a:t>
            </a:r>
          </a:p>
          <a:p>
            <a:pPr lvl="1" eaLnBrk="1" hangingPunct="1"/>
            <a:r>
              <a:rPr lang="en-US" smtClean="0"/>
              <a:t>Includes all the internal components and the peripheral devices</a:t>
            </a: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Hardware</a:t>
            </a:r>
          </a:p>
        </p:txBody>
      </p:sp>
      <p:sp>
        <p:nvSpPr>
          <p:cNvPr id="3" name="Content Placeholder 2"/>
          <p:cNvSpPr>
            <a:spLocks noGrp="1"/>
          </p:cNvSpPr>
          <p:nvPr>
            <p:ph idx="1"/>
          </p:nvPr>
        </p:nvSpPr>
        <p:spPr>
          <a:xfrm>
            <a:off x="328613" y="1905000"/>
            <a:ext cx="8208962" cy="4151313"/>
          </a:xfrm>
        </p:spPr>
        <p:txBody>
          <a:bodyPr/>
          <a:lstStyle/>
          <a:p>
            <a:pPr eaLnBrk="1" hangingPunct="1"/>
            <a:r>
              <a:rPr lang="en-US" sz="2400" dirty="0" smtClean="0"/>
              <a:t>Motherboard</a:t>
            </a:r>
          </a:p>
          <a:p>
            <a:pPr lvl="1" eaLnBrk="1" hangingPunct="1"/>
            <a:r>
              <a:rPr lang="en-US" sz="2000" dirty="0"/>
              <a:t>is the main printed circuit board (PCB) found in computers and other expandable systems. It holds many of the crucial electronic components of the system, such as the central processing unit (CPU) and memory, and provides connectors for other peripherals. </a:t>
            </a:r>
            <a:endParaRPr lang="en-US" sz="2000" dirty="0" smtClean="0"/>
          </a:p>
          <a:p>
            <a:pPr eaLnBrk="1" hangingPunct="1"/>
            <a:r>
              <a:rPr lang="en-US" sz="2400" dirty="0"/>
              <a:t>Processor</a:t>
            </a:r>
          </a:p>
          <a:p>
            <a:pPr lvl="1" eaLnBrk="1" hangingPunct="1"/>
            <a:r>
              <a:rPr lang="en-US" sz="2000" dirty="0"/>
              <a:t>It is a multipurpose, programmable device that accepts digital data as input, processes it according to instructions stored in its memory, and provides results as output.</a:t>
            </a:r>
          </a:p>
          <a:p>
            <a:pPr lvl="1" eaLnBrk="1" hangingPunct="1"/>
            <a:r>
              <a:rPr lang="en-US" sz="2000" dirty="0"/>
              <a:t>Faster = better</a:t>
            </a:r>
          </a:p>
          <a:p>
            <a:endParaRPr lang="en-US" dirty="0"/>
          </a:p>
          <a:p>
            <a:endParaRPr lang="en-US" dirty="0"/>
          </a:p>
        </p:txBody>
      </p:sp>
    </p:spTree>
    <p:extLst>
      <p:ext uri="{BB962C8B-B14F-4D97-AF65-F5344CB8AC3E}">
        <p14:creationId xmlns:p14="http://schemas.microsoft.com/office/powerpoint/2010/main" val="3312567156"/>
      </p:ext>
    </p:extLst>
  </p:cSld>
  <p:clrMapOvr>
    <a:masterClrMapping/>
  </p:clrMapOvr>
  <p:transition spd="slow">
    <p:random/>
  </p:transition>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725</TotalTime>
  <Words>880</Words>
  <Application>Microsoft Office PowerPoint</Application>
  <PresentationFormat>On-screen Show (4:3)</PresentationFormat>
  <Paragraphs>173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Artsy</vt:lpstr>
      <vt:lpstr>PC Hardware</vt:lpstr>
      <vt:lpstr>Computer: </vt:lpstr>
      <vt:lpstr>Other Devices that are Computers (But we don’t call them such)</vt:lpstr>
      <vt:lpstr>Form factors of a PC 1. Desktop</vt:lpstr>
      <vt:lpstr>Form factors of a PC 2. Laptop</vt:lpstr>
      <vt:lpstr>Form factors of a PC 3. Tablet</vt:lpstr>
      <vt:lpstr>Form factors of a PC 4. Smartphone</vt:lpstr>
      <vt:lpstr>What is Hardware?</vt:lpstr>
      <vt:lpstr>Internal Hardware</vt:lpstr>
      <vt:lpstr>Internal Hardware</vt:lpstr>
      <vt:lpstr>Internal Hardware</vt:lpstr>
      <vt:lpstr>Internal Desktop Hardware</vt:lpstr>
      <vt:lpstr>Internal Laptop Hardware</vt:lpstr>
      <vt:lpstr>Peripheral Devices</vt:lpstr>
      <vt:lpstr>Input Peripheral Devices</vt:lpstr>
      <vt:lpstr>Output Peripheral Device</vt:lpstr>
      <vt:lpstr>Storage Peripheral Device</vt:lpstr>
      <vt:lpstr>What do you need to put together a basic computer system?</vt:lpstr>
      <vt:lpstr>Basic Computer System Parts</vt:lpstr>
      <vt:lpstr>Additional Hardware Components you may want to add</vt:lpstr>
      <vt:lpstr>Original Computers (not PCs)</vt:lpstr>
      <vt:lpstr>1951 – The MIT created Whirlwind Computer</vt:lpstr>
      <vt:lpstr>PowerPoint Presentation</vt:lpstr>
      <vt:lpstr>1951 – The Remington Rand build Univac 1</vt:lpstr>
      <vt:lpstr>PowerPoint Presentation</vt:lpstr>
      <vt:lpstr>1958 – IBM build the  An/FSQ-7 Computer</vt:lpstr>
      <vt:lpstr>PowerPoint Presentation</vt:lpstr>
    </vt:vector>
  </TitlesOfParts>
  <Company>Mad River Local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PCs the Microcomputer of yesteryear’s generation</dc:title>
  <dc:creator>Mad River Middle School</dc:creator>
  <cp:lastModifiedBy>W. Adam Cicora</cp:lastModifiedBy>
  <cp:revision>19</cp:revision>
  <cp:lastPrinted>2013-09-11T12:14:30Z</cp:lastPrinted>
  <dcterms:created xsi:type="dcterms:W3CDTF">2009-11-04T15:04:55Z</dcterms:created>
  <dcterms:modified xsi:type="dcterms:W3CDTF">2013-09-11T15:30:55Z</dcterms:modified>
</cp:coreProperties>
</file>